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711" r:id="rId2"/>
    <p:sldId id="773" r:id="rId3"/>
    <p:sldId id="774" r:id="rId4"/>
    <p:sldId id="775" r:id="rId5"/>
    <p:sldId id="1288" r:id="rId6"/>
    <p:sldId id="996" r:id="rId7"/>
    <p:sldId id="1285" r:id="rId8"/>
    <p:sldId id="1284" r:id="rId9"/>
    <p:sldId id="754" r:id="rId10"/>
    <p:sldId id="1286" r:id="rId11"/>
    <p:sldId id="896" r:id="rId12"/>
    <p:sldId id="758" r:id="rId13"/>
    <p:sldId id="898" r:id="rId14"/>
    <p:sldId id="763" r:id="rId15"/>
    <p:sldId id="128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300"/>
    <a:srgbClr val="C80000"/>
    <a:srgbClr val="09059C"/>
    <a:srgbClr val="0903A5"/>
    <a:srgbClr val="0C06C1"/>
    <a:srgbClr val="FFF307"/>
    <a:srgbClr val="0A06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59"/>
    <p:restoredTop sz="95658" autoAdjust="0"/>
  </p:normalViewPr>
  <p:slideViewPr>
    <p:cSldViewPr snapToGrid="0">
      <p:cViewPr varScale="1">
        <p:scale>
          <a:sx n="114" d="100"/>
          <a:sy n="114" d="100"/>
        </p:scale>
        <p:origin x="168" y="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1" d="100"/>
        <a:sy n="181" d="100"/>
      </p:scale>
      <p:origin x="0" y="8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THC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 Acohol</c:v>
                </c:pt>
                <c:pt idx="1">
                  <c:v>Alcohol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32.700000000000003</c:v>
                </c:pt>
                <c:pt idx="1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3-524C-8ACE-936BAE5804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THC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 Acohol</c:v>
                </c:pt>
                <c:pt idx="1">
                  <c:v>Alcohol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42.2</c:v>
                </c:pt>
                <c:pt idx="1">
                  <c:v>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3-524C-8ACE-936BAE580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7389872"/>
        <c:axId val="1983648176"/>
      </c:barChart>
      <c:catAx>
        <c:axId val="19873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1983648176"/>
        <c:crosses val="autoZero"/>
        <c:auto val="1"/>
        <c:lblAlgn val="ctr"/>
        <c:lblOffset val="100"/>
        <c:noMultiLvlLbl val="0"/>
      </c:catAx>
      <c:valAx>
        <c:axId val="198364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198738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Franklin Gothic Medium" panose="020B06030201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95662-3371-EE47-998F-10A4AF732EC7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925F3-D599-1E42-B37D-92B16CA3D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17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AD0312-49E7-2745-8D4B-DADFA51B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3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E507D5-878D-3F46-AA9F-48FE5F4DA855}" type="slidenum">
              <a:rPr lang="en-US" sz="1200">
                <a:latin typeface="Times" charset="0"/>
              </a:rPr>
              <a:pPr eaLnBrk="1" hangingPunct="1"/>
              <a:t>1</a:t>
            </a:fld>
            <a:endParaRPr lang="en-US" sz="1200">
              <a:latin typeface="Times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6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Late 1990s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Was the largest (Toyota now has a larger one)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$50 million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78E2E9-5BFC-014E-89C6-8F434031C9CF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3269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N=18 “occasional” users (&gt;=1x/last 3 months, &lt; 3 days/week); 21-37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yo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500mg 2.9% or 6.7% THC (vaporized)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50 minute drive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Blood collected after the drive (1.4h and 2.3h after smoking)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THC of 8.2 and 13.1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ug</a:t>
            </a:r>
            <a:r>
              <a:rPr lang="en-US" dirty="0">
                <a:ea typeface="ＭＳ Ｐゴシック" charset="0"/>
                <a:cs typeface="ＭＳ Ｐゴシック" charset="0"/>
              </a:rPr>
              <a:t>/L increased SDLP similar to .05 and 008 g/210L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brAlc</a:t>
            </a:r>
            <a:r>
              <a:rPr lang="en-US" dirty="0">
                <a:ea typeface="ＭＳ Ｐゴシック" charset="0"/>
                <a:cs typeface="ＭＳ Ｐゴシック" charset="0"/>
              </a:rPr>
              <a:t> (most common legal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limites</a:t>
            </a:r>
            <a:r>
              <a:rPr lang="en-US" dirty="0"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78E2E9-5BFC-014E-89C6-8F434031C9CF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0928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N=18 “occasional” users (&gt;=1x/last 3 months, &lt; 3 days/week); 21-37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yo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500mg 2.9% or 6.7% THC (vaporized)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50 minute drive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Blood collected after the drive (1.4h and 2.3h after smoking)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THC of 8.2 and 13.1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ug</a:t>
            </a:r>
            <a:r>
              <a:rPr lang="en-US" dirty="0">
                <a:ea typeface="ＭＳ Ｐゴシック" charset="0"/>
                <a:cs typeface="ＭＳ Ｐゴシック" charset="0"/>
              </a:rPr>
              <a:t>/L increased SDLP similar to .05 and 008 g/210L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brAlc</a:t>
            </a:r>
            <a:r>
              <a:rPr lang="en-US" dirty="0">
                <a:ea typeface="ＭＳ Ｐゴシック" charset="0"/>
                <a:cs typeface="ＭＳ Ｐゴシック" charset="0"/>
              </a:rPr>
              <a:t> (most common legal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limites</a:t>
            </a:r>
            <a:r>
              <a:rPr lang="en-US" dirty="0"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622F25-2B41-E04B-A909-5B3E8AB3E433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861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 - Blood </a:t>
            </a:r>
            <a:r>
              <a:rPr lang="en-US" dirty="0"/>
              <a:t>alcohol concentration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AD0312-49E7-2745-8D4B-DADFA51B72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E507D5-878D-3F46-AA9F-48FE5F4DA855}" type="slidenum">
              <a:rPr lang="en-US" sz="1200">
                <a:latin typeface="Times" charset="0"/>
              </a:rPr>
              <a:pPr eaLnBrk="1" hangingPunct="1"/>
              <a:t>15</a:t>
            </a:fld>
            <a:endParaRPr lang="en-US" sz="1200">
              <a:latin typeface="Times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1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561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9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600200"/>
            <a:ext cx="3581400" cy="4343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9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3048000" cy="4038600"/>
          </a:xfrm>
          <a:noFill/>
        </p:spPr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  <a:lvl2pPr>
              <a:defRPr>
                <a:solidFill>
                  <a:schemeClr val="tx2">
                    <a:lumMod val="10000"/>
                  </a:schemeClr>
                </a:solidFill>
              </a:defRPr>
            </a:lvl2pPr>
            <a:lvl3pPr>
              <a:defRPr>
                <a:solidFill>
                  <a:schemeClr val="tx2">
                    <a:lumMod val="10000"/>
                  </a:schemeClr>
                </a:solidFill>
              </a:defRPr>
            </a:lvl3pPr>
            <a:lvl4pPr>
              <a:defRPr>
                <a:solidFill>
                  <a:schemeClr val="tx2">
                    <a:lumMod val="10000"/>
                  </a:schemeClr>
                </a:solidFill>
              </a:defRPr>
            </a:lvl4pPr>
            <a:lvl5pPr>
              <a:defRPr>
                <a:solidFill>
                  <a:schemeClr val="tx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86200" y="1600200"/>
            <a:ext cx="4800600" cy="43434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8494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51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8839200" cy="1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>
              <a:defRPr>
                <a:solidFill>
                  <a:srgbClr val="1E1C1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4191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00600" y="1676400"/>
            <a:ext cx="3886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85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76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0"/>
          </p:nvPr>
        </p:nvSpPr>
        <p:spPr>
          <a:xfrm>
            <a:off x="6248400" y="954088"/>
            <a:ext cx="2246313" cy="224631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655914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852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299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340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8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90600" y="6416675"/>
            <a:ext cx="7696200" cy="365125"/>
          </a:xfrm>
          <a:custGeom>
            <a:avLst/>
            <a:gdLst>
              <a:gd name="connsiteX0" fmla="*/ 0 w 7696200"/>
              <a:gd name="connsiteY0" fmla="*/ 0 h 365125"/>
              <a:gd name="connsiteX1" fmla="*/ 7696200 w 7696200"/>
              <a:gd name="connsiteY1" fmla="*/ 0 h 365125"/>
              <a:gd name="connsiteX2" fmla="*/ 7696200 w 7696200"/>
              <a:gd name="connsiteY2" fmla="*/ 365125 h 365125"/>
              <a:gd name="connsiteX3" fmla="*/ 0 w 7696200"/>
              <a:gd name="connsiteY3" fmla="*/ 365125 h 365125"/>
              <a:gd name="connsiteX4" fmla="*/ 0 w 76962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200" h="365125">
                <a:moveTo>
                  <a:pt x="0" y="0"/>
                </a:moveTo>
                <a:lnTo>
                  <a:pt x="7696200" y="0"/>
                </a:lnTo>
                <a:lnTo>
                  <a:pt x="76962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C25661-6C60-6246-AAD1-4C0F72EA5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03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8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90600" y="6416675"/>
            <a:ext cx="7696200" cy="365125"/>
          </a:xfrm>
          <a:custGeom>
            <a:avLst/>
            <a:gdLst>
              <a:gd name="connsiteX0" fmla="*/ 0 w 7696200"/>
              <a:gd name="connsiteY0" fmla="*/ 0 h 365125"/>
              <a:gd name="connsiteX1" fmla="*/ 7696200 w 7696200"/>
              <a:gd name="connsiteY1" fmla="*/ 0 h 365125"/>
              <a:gd name="connsiteX2" fmla="*/ 7696200 w 7696200"/>
              <a:gd name="connsiteY2" fmla="*/ 365125 h 365125"/>
              <a:gd name="connsiteX3" fmla="*/ 0 w 7696200"/>
              <a:gd name="connsiteY3" fmla="*/ 365125 h 365125"/>
              <a:gd name="connsiteX4" fmla="*/ 0 w 76962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200" h="365125">
                <a:moveTo>
                  <a:pt x="0" y="0"/>
                </a:moveTo>
                <a:lnTo>
                  <a:pt x="7696200" y="0"/>
                </a:lnTo>
                <a:lnTo>
                  <a:pt x="76962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016D43-0DA0-C941-A23A-B37E7B944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0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886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8807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11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274638"/>
            <a:ext cx="5029200" cy="5745162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rgbClr val="F5E6D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295400"/>
            <a:ext cx="50292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800" y="274638"/>
            <a:ext cx="5029200" cy="5745162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rgbClr val="F5E6D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86400" y="152400"/>
            <a:ext cx="3200400" cy="6019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417638"/>
            <a:ext cx="4800600" cy="46021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25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25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1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9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88392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152400"/>
            <a:ext cx="88392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4267200"/>
            <a:ext cx="82296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6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" y="4495800"/>
            <a:ext cx="8229600" cy="16002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0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86400"/>
            <a:ext cx="8229600" cy="68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524000"/>
            <a:ext cx="8229600" cy="3657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47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9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600200"/>
            <a:ext cx="3581400" cy="4343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9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600200"/>
            <a:ext cx="3581400" cy="4343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9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3276600" cy="4038600"/>
          </a:xfrm>
          <a:noFill/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25000"/>
                  </a:schemeClr>
                </a:solidFill>
              </a:defRPr>
            </a:lvl4pPr>
            <a:lvl5pPr>
              <a:defRPr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86200" y="1600200"/>
            <a:ext cx="4800600" cy="43434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4191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00600" y="1676400"/>
            <a:ext cx="3886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3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05000"/>
            <a:ext cx="82296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94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4572000"/>
            <a:ext cx="82296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81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447801"/>
            <a:ext cx="4724400" cy="2152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72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52400"/>
            <a:ext cx="3200400" cy="6019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76055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274638"/>
            <a:ext cx="5029200" cy="5745162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rgbClr val="F5E6D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86400" y="152400"/>
            <a:ext cx="3200400" cy="6019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417638"/>
            <a:ext cx="4800600" cy="46021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25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25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88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9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88392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4267200"/>
            <a:ext cx="82296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45059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" y="4495800"/>
            <a:ext cx="8229600" cy="16002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51160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181600"/>
            <a:ext cx="8229600" cy="68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524000"/>
            <a:ext cx="8229600" cy="3657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63765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9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600200"/>
            <a:ext cx="3581400" cy="4343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9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3276600" cy="4038600"/>
          </a:xfrm>
          <a:noFill/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25000"/>
                  </a:schemeClr>
                </a:solidFill>
              </a:defRPr>
            </a:lvl4pPr>
            <a:lvl5pPr>
              <a:defRPr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86200" y="1600200"/>
            <a:ext cx="4800600" cy="43434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056274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4191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00600" y="1676400"/>
            <a:ext cx="3886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27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274638"/>
            <a:ext cx="5029200" cy="5745162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rgbClr val="F5E6D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86400" y="152400"/>
            <a:ext cx="3200400" cy="6019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417638"/>
            <a:ext cx="4800600" cy="46021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25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25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26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9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88392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4267200"/>
            <a:ext cx="82296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74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" y="4495800"/>
            <a:ext cx="8229600" cy="16002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7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86400"/>
            <a:ext cx="8229600" cy="68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524000"/>
            <a:ext cx="8229600" cy="3657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274638"/>
            <a:ext cx="5029200" cy="5745162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rgbClr val="F5E6D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4800600" cy="9604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86400" y="152400"/>
            <a:ext cx="3200400" cy="6019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4800600" cy="4191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25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25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95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9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600200"/>
            <a:ext cx="3581400" cy="4343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9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3276600" cy="4038600"/>
          </a:xfrm>
          <a:noFill/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25000"/>
                  </a:schemeClr>
                </a:solidFill>
              </a:defRPr>
            </a:lvl4pPr>
            <a:lvl5pPr>
              <a:defRPr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86200" y="1600200"/>
            <a:ext cx="4800600" cy="43434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4191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00600" y="1676400"/>
            <a:ext cx="3886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34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838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600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457200" y="1422400"/>
            <a:ext cx="8229600" cy="4826000"/>
          </a:xfrm>
        </p:spPr>
        <p:txBody>
          <a:bodyPr/>
          <a:lstStyle>
            <a:lvl1pPr>
              <a:buClr>
                <a:schemeClr val="tx2">
                  <a:lumMod val="40000"/>
                  <a:lumOff val="60000"/>
                </a:schemeClr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60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838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600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457200" y="1422400"/>
            <a:ext cx="8229600" cy="4826000"/>
          </a:xfrm>
        </p:spPr>
        <p:txBody>
          <a:bodyPr/>
          <a:lstStyle>
            <a:lvl1pPr>
              <a:buClr>
                <a:schemeClr val="tx2">
                  <a:lumMod val="40000"/>
                  <a:lumOff val="60000"/>
                </a:schemeClr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1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76400"/>
            <a:ext cx="3810000" cy="4419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fld id="{3ECE9F7D-DC72-CB4D-A514-EDBBC0A22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8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>
            <a:lvl1pPr>
              <a:defRPr sz="3200">
                <a:solidFill>
                  <a:srgbClr val="E4D4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66800" y="1600200"/>
            <a:ext cx="7010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65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>
            <a:lvl1pPr>
              <a:defRPr sz="3200">
                <a:solidFill>
                  <a:srgbClr val="E4D4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66800" y="1600200"/>
            <a:ext cx="7010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65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>
                <a:solidFill>
                  <a:srgbClr val="1E1C1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33400" y="1676400"/>
            <a:ext cx="8153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67628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84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9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4267200"/>
            <a:ext cx="82296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9006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86400" y="152400"/>
            <a:ext cx="35052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4800600" cy="9604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38800" y="381000"/>
            <a:ext cx="3200400" cy="5791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003E74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4800600" cy="4191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000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9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4267200"/>
            <a:ext cx="82296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0412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9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4267200"/>
            <a:ext cx="82296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641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4800600" cy="9604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38800" y="381000"/>
            <a:ext cx="3200400" cy="5791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4800600" cy="4191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8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9" name="Picture 15" descr="CMCRh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4267200"/>
            <a:ext cx="82296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16194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" y="4495800"/>
            <a:ext cx="8229600" cy="16002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0719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4572000"/>
            <a:ext cx="82296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524000"/>
            <a:ext cx="8229600" cy="28194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8158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340475"/>
            <a:ext cx="9144000" cy="44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1752600" y="6429375"/>
            <a:ext cx="63246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0F356B"/>
                </a:solidFill>
                <a:latin typeface="Helvetica Neue" charset="0"/>
                <a:cs typeface="Helvetica Neue" charset="0"/>
              </a:rPr>
              <a:t>Center for Medicinal Cannabis Research   |  </a:t>
            </a:r>
            <a:r>
              <a:rPr lang="en-US" sz="1200">
                <a:solidFill>
                  <a:srgbClr val="0F356B"/>
                </a:solidFill>
                <a:latin typeface="Helvetica Neue Light" charset="0"/>
                <a:cs typeface="Helvetica Neue Light" charset="0"/>
              </a:rPr>
              <a:t>University of California, San Diego</a:t>
            </a:r>
          </a:p>
        </p:txBody>
      </p:sp>
      <p:pic>
        <p:nvPicPr>
          <p:cNvPr id="1031" name="Picture 15" descr="CMCRhmlogo.png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438"/>
            <a:ext cx="1600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5493" r:id="rId1"/>
    <p:sldLayoutId id="2147485510" r:id="rId2"/>
    <p:sldLayoutId id="2147485494" r:id="rId3"/>
    <p:sldLayoutId id="2147485511" r:id="rId4"/>
    <p:sldLayoutId id="2147485512" r:id="rId5"/>
    <p:sldLayoutId id="2147485513" r:id="rId6"/>
    <p:sldLayoutId id="2147485514" r:id="rId7"/>
    <p:sldLayoutId id="2147485495" r:id="rId8"/>
    <p:sldLayoutId id="2147485496" r:id="rId9"/>
    <p:sldLayoutId id="2147485515" r:id="rId10"/>
    <p:sldLayoutId id="2147485497" r:id="rId11"/>
    <p:sldLayoutId id="2147485516" r:id="rId12"/>
    <p:sldLayoutId id="2147485498" r:id="rId13"/>
    <p:sldLayoutId id="2147485499" r:id="rId14"/>
    <p:sldLayoutId id="2147485500" r:id="rId15"/>
    <p:sldLayoutId id="2147485501" r:id="rId16"/>
    <p:sldLayoutId id="2147485502" r:id="rId17"/>
    <p:sldLayoutId id="2147485517" r:id="rId18"/>
    <p:sldLayoutId id="2147485518" r:id="rId19"/>
    <p:sldLayoutId id="2147485503" r:id="rId20"/>
    <p:sldLayoutId id="2147485504" r:id="rId21"/>
    <p:sldLayoutId id="2147485519" r:id="rId22"/>
    <p:sldLayoutId id="2147485520" r:id="rId23"/>
    <p:sldLayoutId id="2147485521" r:id="rId24"/>
    <p:sldLayoutId id="2147485522" r:id="rId25"/>
    <p:sldLayoutId id="2147485523" r:id="rId26"/>
    <p:sldLayoutId id="2147485524" r:id="rId27"/>
    <p:sldLayoutId id="2147485505" r:id="rId28"/>
    <p:sldLayoutId id="2147485506" r:id="rId29"/>
    <p:sldLayoutId id="2147485525" r:id="rId30"/>
    <p:sldLayoutId id="2147485526" r:id="rId31"/>
    <p:sldLayoutId id="2147485507" r:id="rId32"/>
    <p:sldLayoutId id="2147485508" r:id="rId33"/>
    <p:sldLayoutId id="2147485527" r:id="rId34"/>
    <p:sldLayoutId id="2147485509" r:id="rId35"/>
    <p:sldLayoutId id="2147485528" r:id="rId36"/>
    <p:sldLayoutId id="2147485529" r:id="rId37"/>
    <p:sldLayoutId id="2147485530" r:id="rId38"/>
    <p:sldLayoutId id="2147485531" r:id="rId39"/>
    <p:sldLayoutId id="2147485532" r:id="rId40"/>
    <p:sldLayoutId id="2147485533" r:id="rId41"/>
    <p:sldLayoutId id="2147485536" r:id="rId42"/>
    <p:sldLayoutId id="2147485537" r:id="rId43"/>
    <p:sldLayoutId id="2147485538" r:id="rId44"/>
    <p:sldLayoutId id="2147485539" r:id="rId45"/>
    <p:sldLayoutId id="2147485540" r:id="rId46"/>
    <p:sldLayoutId id="2147485541" r:id="rId47"/>
    <p:sldLayoutId id="2147485542" r:id="rId48"/>
    <p:sldLayoutId id="2147485544" r:id="rId49"/>
    <p:sldLayoutId id="2147485546" r:id="rId50"/>
    <p:sldLayoutId id="2147485547" r:id="rId5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Franklin Gothic Medium"/>
          <a:ea typeface="ＭＳ Ｐゴシック" charset="0"/>
          <a:cs typeface="Franklin Gothic Medium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 kern="1200">
          <a:solidFill>
            <a:schemeClr val="tx1"/>
          </a:solidFill>
          <a:latin typeface="Franklin Gothic Medium"/>
          <a:ea typeface="ＭＳ Ｐゴシック" charset="0"/>
          <a:cs typeface="Franklin Gothic Medium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2000" kern="1200">
          <a:solidFill>
            <a:schemeClr val="tx1"/>
          </a:solidFill>
          <a:latin typeface="Franklin Gothic Medium"/>
          <a:ea typeface="ＭＳ Ｐゴシック" charset="0"/>
          <a:cs typeface="Franklin Gothic Medium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Franklin Gothic Medium"/>
          <a:ea typeface="ＭＳ Ｐゴシック" charset="0"/>
          <a:cs typeface="Franklin Gothic Medium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Franklin Gothic Medium"/>
          <a:ea typeface="ＭＳ Ｐゴシック" charset="0"/>
          <a:cs typeface="Franklin Gothic Medium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chemeClr val="tx1"/>
          </a:solidFill>
          <a:latin typeface="Franklin Gothic Medium"/>
          <a:ea typeface="ＭＳ Ｐゴシック" charset="0"/>
          <a:cs typeface="Franklin Gothic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148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30425"/>
            <a:ext cx="8458200" cy="1603375"/>
          </a:xfrm>
        </p:spPr>
        <p:txBody>
          <a:bodyPr/>
          <a:lstStyle/>
          <a:p>
            <a:r>
              <a:rPr lang="en-US" sz="3200" dirty="0"/>
              <a:t>The Effects of Cannabis and Alcohol </a:t>
            </a:r>
            <a:br>
              <a:rPr lang="en-US" sz="3200" dirty="0"/>
            </a:br>
            <a:r>
              <a:rPr lang="en-US" sz="3200" dirty="0"/>
              <a:t>on Driving Performance, </a:t>
            </a:r>
            <a:br>
              <a:rPr lang="en-US" sz="3200" dirty="0"/>
            </a:br>
            <a:r>
              <a:rPr lang="en-US" sz="3200" dirty="0"/>
              <a:t>and the Detection of Impairment</a:t>
            </a:r>
            <a:r>
              <a:rPr lang="en-US" sz="3200" dirty="0">
                <a:latin typeface="Franklin Gothic Medium" charset="0"/>
              </a:rPr>
              <a:t> 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559300"/>
            <a:ext cx="6400800" cy="28321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Franklin Gothic Medium" charset="0"/>
              </a:rPr>
              <a:t>Thomas D. Marcotte, PhD</a:t>
            </a:r>
          </a:p>
          <a:p>
            <a:pPr eaLnBrk="1" hangingPunct="1"/>
            <a:r>
              <a:rPr lang="en-US" dirty="0">
                <a:solidFill>
                  <a:srgbClr val="FFFFFF"/>
                </a:solidFill>
                <a:latin typeface="Franklin Gothic Medium" charset="0"/>
              </a:rPr>
              <a:t>Robert Fitzgerald, PhD</a:t>
            </a:r>
          </a:p>
          <a:p>
            <a:pPr eaLnBrk="1" hangingPunct="1"/>
            <a:r>
              <a:rPr lang="en-US" sz="1600" dirty="0">
                <a:solidFill>
                  <a:srgbClr val="E4D478"/>
                </a:solidFill>
                <a:latin typeface="Franklin Gothic Medium" charset="0"/>
              </a:rPr>
              <a:t>Center for Medicinal Cannabis Research (CMCR)</a:t>
            </a:r>
            <a:endParaRPr lang="en-US" dirty="0">
              <a:solidFill>
                <a:srgbClr val="E4D478"/>
              </a:solidFill>
              <a:latin typeface="Franklin Gothic Medium" charset="0"/>
            </a:endParaRPr>
          </a:p>
          <a:p>
            <a:pPr eaLnBrk="1" hangingPunct="1"/>
            <a:r>
              <a:rPr lang="en-US" sz="1600" dirty="0">
                <a:solidFill>
                  <a:srgbClr val="E4D478"/>
                </a:solidFill>
                <a:latin typeface="Franklin Gothic Medium" charset="0"/>
              </a:rPr>
              <a:t>University of California, San Diego</a:t>
            </a:r>
          </a:p>
          <a:p>
            <a:pPr eaLnBrk="1" hangingPunct="1"/>
            <a:endParaRPr lang="en-US" dirty="0">
              <a:solidFill>
                <a:srgbClr val="FFFFFF"/>
              </a:solidFill>
              <a:latin typeface="Franklin Gothic Medium" charset="0"/>
            </a:endParaRPr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914400"/>
            <a:ext cx="25336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408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1E1C11"/>
                </a:solidFill>
              </a:rPr>
              <a:t>Study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>
          <a:xfrm>
            <a:off x="203200" y="1117602"/>
            <a:ext cx="8712200" cy="2895600"/>
          </a:xfrm>
        </p:spPr>
        <p:txBody>
          <a:bodyPr>
            <a:noAutofit/>
          </a:bodyPr>
          <a:lstStyle/>
          <a:p>
            <a:r>
              <a:rPr lang="en-US" sz="2000" dirty="0"/>
              <a:t>Screening</a:t>
            </a:r>
          </a:p>
          <a:p>
            <a:r>
              <a:rPr lang="en-US" sz="2000" dirty="0"/>
              <a:t>Pre-evaluation Visit</a:t>
            </a:r>
          </a:p>
          <a:p>
            <a:pPr lvl="1"/>
            <a:r>
              <a:rPr lang="en-US" dirty="0"/>
              <a:t>Drug screening, psychiatric/medical confounds, simulator training</a:t>
            </a:r>
          </a:p>
          <a:p>
            <a:r>
              <a:rPr lang="en-US" sz="2000" dirty="0"/>
              <a:t>Evaluation Day</a:t>
            </a:r>
          </a:p>
          <a:p>
            <a:pPr lvl="1"/>
            <a:r>
              <a:rPr lang="en-US" dirty="0"/>
              <a:t>Multiple participants</a:t>
            </a:r>
          </a:p>
          <a:p>
            <a:pPr lvl="1"/>
            <a:r>
              <a:rPr lang="en-US" dirty="0"/>
              <a:t>Staggered arrival (mask when then drank/smoke)</a:t>
            </a:r>
          </a:p>
          <a:p>
            <a:pPr lvl="1"/>
            <a:r>
              <a:rPr lang="en-US" dirty="0"/>
              <a:t>Drug administration</a:t>
            </a:r>
          </a:p>
          <a:p>
            <a:pPr lvl="2"/>
            <a:r>
              <a:rPr lang="en-US" dirty="0"/>
              <a:t>Fluids and </a:t>
            </a:r>
            <a:r>
              <a:rPr lang="en-US" dirty="0" err="1"/>
              <a:t>BrAC</a:t>
            </a:r>
            <a:r>
              <a:rPr lang="en-US" dirty="0"/>
              <a:t> drawn prior to treatment</a:t>
            </a:r>
          </a:p>
          <a:p>
            <a:pPr lvl="2"/>
            <a:r>
              <a:rPr lang="en-US" dirty="0"/>
              <a:t>Drink alcohol in order to reach the target </a:t>
            </a:r>
            <a:r>
              <a:rPr lang="en-US" dirty="0" err="1"/>
              <a:t>BrAC</a:t>
            </a:r>
            <a:r>
              <a:rPr lang="en-US" dirty="0"/>
              <a:t> (vodka + OJ)	</a:t>
            </a:r>
          </a:p>
          <a:p>
            <a:pPr lvl="1"/>
            <a:endParaRPr lang="en-US" dirty="0"/>
          </a:p>
          <a:p>
            <a:endParaRPr lang="en-US" sz="2000" dirty="0"/>
          </a:p>
          <a:p>
            <a:pPr marL="9144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444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Drug Recognition Expert (DRE) Evaluation</a:t>
            </a:r>
            <a:br>
              <a:rPr lang="en-US" sz="3200" dirty="0"/>
            </a:br>
            <a:r>
              <a:rPr lang="en-US" sz="3200" i="1" dirty="0"/>
              <a:t>At Detention Facility</a:t>
            </a:r>
            <a:endParaRPr lang="en-US" sz="3200" dirty="0"/>
          </a:p>
        </p:txBody>
      </p:sp>
      <p:sp>
        <p:nvSpPr>
          <p:cNvPr id="131074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74688" y="1270000"/>
            <a:ext cx="8229600" cy="2895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strike="sngStrike" dirty="0">
                <a:latin typeface="Franklin Gothic Medium" charset="0"/>
                <a:ea typeface="ＭＳ Ｐゴシック" charset="0"/>
              </a:rPr>
              <a:t>Breath alcohol test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strike="sngStrike" dirty="0">
                <a:latin typeface="Franklin Gothic Medium" charset="0"/>
                <a:ea typeface="ＭＳ Ｐゴシック" charset="0"/>
              </a:rPr>
              <a:t>DRE Interview of arresting officer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Franklin Gothic Medium" charset="0"/>
                <a:ea typeface="ＭＳ Ｐゴシック" charset="0"/>
              </a:rPr>
              <a:t>Preliminary exam and first pulse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Franklin Gothic Medium" charset="0"/>
                <a:ea typeface="ＭＳ Ｐゴシック" charset="0"/>
              </a:rPr>
              <a:t>Eye examination (HGN, VGN, </a:t>
            </a:r>
            <a:r>
              <a:rPr lang="en-US" sz="2000" dirty="0">
                <a:solidFill>
                  <a:schemeClr val="tx2"/>
                </a:solidFill>
                <a:latin typeface="Franklin Gothic Medium" charset="0"/>
                <a:ea typeface="ＭＳ Ｐゴシック" charset="0"/>
              </a:rPr>
              <a:t>lack of convergence</a:t>
            </a:r>
            <a:r>
              <a:rPr lang="en-US" sz="2000" dirty="0">
                <a:latin typeface="Franklin Gothic Medium" charset="0"/>
                <a:ea typeface="ＭＳ Ｐゴシック" charset="0"/>
              </a:rP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  <a:latin typeface="Franklin Gothic Medium" charset="0"/>
                <a:ea typeface="ＭＳ Ｐゴシック" charset="0"/>
              </a:rPr>
              <a:t>Divided attention psychophysical tests (modified Romberg Balance, walk and turn, one-leg stand, finger to nose)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Franklin Gothic Medium" charset="0"/>
                <a:ea typeface="ＭＳ Ｐゴシック" charset="0"/>
              </a:rPr>
              <a:t>Vital signs (blood pressure, body temp, second pulse)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Franklin Gothic Medium" charset="0"/>
                <a:ea typeface="ＭＳ Ｐゴシック" charset="0"/>
              </a:rPr>
              <a:t>Dark room exam (pupil size/response)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Franklin Gothic Medium" charset="0"/>
                <a:ea typeface="ＭＳ Ｐゴシック" charset="0"/>
              </a:rPr>
              <a:t>Muscle tone exam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strike="sngStrike" dirty="0">
                <a:latin typeface="Franklin Gothic Medium" charset="0"/>
                <a:ea typeface="ＭＳ Ｐゴシック" charset="0"/>
              </a:rPr>
              <a:t>Check for injection sites, </a:t>
            </a:r>
            <a:r>
              <a:rPr lang="en-US" sz="2000" dirty="0">
                <a:latin typeface="Franklin Gothic Medium" charset="0"/>
                <a:ea typeface="ＭＳ Ｐゴシック" charset="0"/>
              </a:rPr>
              <a:t>third pulse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strike="sngStrike" dirty="0">
                <a:latin typeface="Franklin Gothic Medium" charset="0"/>
                <a:ea typeface="ＭＳ Ｐゴシック" charset="0"/>
              </a:rPr>
              <a:t>Interview of suspect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strike="sngStrike" dirty="0">
                <a:latin typeface="Franklin Gothic Medium" charset="0"/>
                <a:ea typeface="ＭＳ Ｐゴシック" charset="0"/>
              </a:rPr>
              <a:t>Analysis and opinions of the evaluator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strike="sngStrike" dirty="0">
                <a:latin typeface="Franklin Gothic Medium" charset="0"/>
                <a:ea typeface="ＭＳ Ｐゴシック" charset="0"/>
              </a:rPr>
              <a:t>Toxicological Exam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solidFill>
                <a:srgbClr val="FFFFFF"/>
              </a:solidFill>
              <a:latin typeface="Franklin Gothic Medium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latin typeface="Franklin Gothic Medium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latin typeface="Franklin Gothic Medium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latin typeface="Franklin Gothic Medium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latin typeface="Franklin Gothic Medium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latin typeface="Franklin Gothic Medium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7521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  <a:ea typeface="ＭＳ Ｐゴシック" charset="0"/>
              </a:rPr>
              <a:t>Driving simulator</a:t>
            </a:r>
          </a:p>
        </p:txBody>
      </p:sp>
      <p:pic>
        <p:nvPicPr>
          <p:cNvPr id="3" name="Picture 2" descr="Construction Pic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4893736"/>
            <a:ext cx="2287879" cy="1286932"/>
          </a:xfrm>
          <a:prstGeom prst="rect">
            <a:avLst/>
          </a:prstGeom>
        </p:spPr>
      </p:pic>
      <p:pic>
        <p:nvPicPr>
          <p:cNvPr id="4" name="Picture 3" descr="Residential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4810123"/>
            <a:ext cx="2556933" cy="1438275"/>
          </a:xfrm>
          <a:prstGeom prst="rect">
            <a:avLst/>
          </a:prstGeom>
        </p:spPr>
      </p:pic>
      <p:pic>
        <p:nvPicPr>
          <p:cNvPr id="6" name="Picture 5" descr="City 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37" y="4836583"/>
            <a:ext cx="2506133" cy="14097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2" descr="IMG_218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0" b="11040"/>
          <a:stretch>
            <a:fillRect/>
          </a:stretch>
        </p:blipFill>
        <p:spPr bwMode="auto">
          <a:xfrm>
            <a:off x="1326111" y="1230845"/>
            <a:ext cx="6383814" cy="34596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89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1E1C11"/>
                </a:solidFill>
                <a:latin typeface="Franklin Gothic Medium" charset="0"/>
                <a:ea typeface="ＭＳ Ｐゴシック" charset="0"/>
              </a:rPr>
              <a:t>Simulations</a:t>
            </a:r>
          </a:p>
        </p:txBody>
      </p:sp>
      <p:sp>
        <p:nvSpPr>
          <p:cNvPr id="82946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Franklin Gothic Medium" charset="0"/>
                <a:ea typeface="ＭＳ Ｐゴシック" charset="0"/>
              </a:rPr>
              <a:t>Divided attention/multi-tasking, reaction time, time/distance perception</a:t>
            </a:r>
          </a:p>
          <a:p>
            <a:pPr lvl="1"/>
            <a:r>
              <a:rPr lang="en-US" sz="2400" b="1" dirty="0">
                <a:latin typeface="Franklin Gothic Medium" charset="0"/>
                <a:ea typeface="ＭＳ Ｐゴシック" charset="0"/>
              </a:rPr>
              <a:t>Left hand turn across traffic (gap acceptance)</a:t>
            </a:r>
          </a:p>
          <a:p>
            <a:pPr lvl="1"/>
            <a:r>
              <a:rPr lang="en-US" sz="2400" b="1" dirty="0">
                <a:latin typeface="Franklin Gothic Medium" charset="0"/>
                <a:ea typeface="ＭＳ Ｐゴシック" charset="0"/>
              </a:rPr>
              <a:t>Yellow light dilemma</a:t>
            </a:r>
          </a:p>
          <a:p>
            <a:pPr lvl="1"/>
            <a:r>
              <a:rPr lang="en-US" sz="2400" b="1" dirty="0">
                <a:latin typeface="Franklin Gothic Medium" charset="0"/>
                <a:ea typeface="ＭＳ Ｐゴシック" charset="0"/>
              </a:rPr>
              <a:t>Freeway merging, off ramp</a:t>
            </a:r>
          </a:p>
          <a:p>
            <a:pPr lvl="1"/>
            <a:r>
              <a:rPr lang="en-US" sz="2400" b="1" dirty="0">
                <a:latin typeface="Franklin Gothic Medium" charset="0"/>
                <a:ea typeface="ＭＳ Ｐゴシック" charset="0"/>
              </a:rPr>
              <a:t>Crash avoidance</a:t>
            </a:r>
          </a:p>
        </p:txBody>
      </p:sp>
      <p:pic>
        <p:nvPicPr>
          <p:cNvPr id="8294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537818"/>
            <a:ext cx="41148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732956"/>
            <a:ext cx="33893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0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1E1C11"/>
                </a:solidFill>
              </a:rPr>
              <a:t>Driving Simulation Scenarios – </a:t>
            </a:r>
            <a:br>
              <a:rPr lang="en-US" sz="2400" dirty="0">
                <a:solidFill>
                  <a:srgbClr val="1E1C11"/>
                </a:solidFill>
              </a:rPr>
            </a:br>
            <a:r>
              <a:rPr lang="en-US" sz="2400" dirty="0">
                <a:solidFill>
                  <a:srgbClr val="1E1C11"/>
                </a:solidFill>
              </a:rPr>
              <a:t>Distracted Driving/Multi-tasking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38767"/>
            <a:ext cx="5554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342900">
              <a:buFont typeface="Arial"/>
              <a:buChar char="•"/>
            </a:pPr>
            <a:r>
              <a:rPr lang="en-US" sz="2000" b="1" dirty="0">
                <a:latin typeface="Franklin Gothic Medium"/>
                <a:cs typeface="Franklin Gothic Medium"/>
              </a:rPr>
              <a:t>Identify circle that is different than others</a:t>
            </a:r>
          </a:p>
          <a:p>
            <a:pPr marL="571500" lvl="1" indent="-342900">
              <a:buFont typeface="Arial"/>
              <a:buChar char="•"/>
            </a:pPr>
            <a:r>
              <a:rPr lang="en-US" sz="2000" b="1" dirty="0">
                <a:latin typeface="Franklin Gothic Medium"/>
                <a:cs typeface="Franklin Gothic Medium"/>
              </a:rPr>
              <a:t>Two levels of difficulty</a:t>
            </a:r>
          </a:p>
          <a:p>
            <a:pPr marL="571500" lvl="1" indent="-342900">
              <a:buFont typeface="Arial"/>
              <a:buChar char="•"/>
            </a:pPr>
            <a:r>
              <a:rPr lang="en-US" sz="2000" b="1" dirty="0">
                <a:latin typeface="Franklin Gothic Medium"/>
                <a:cs typeface="Franklin Gothic Medium"/>
              </a:rPr>
              <a:t>Response time and accuracy</a:t>
            </a:r>
          </a:p>
          <a:p>
            <a:pPr marL="571500" lvl="1" indent="-342900">
              <a:buFont typeface="Arial"/>
              <a:buChar char="•"/>
            </a:pPr>
            <a:r>
              <a:rPr lang="en-US" sz="2000" b="1" dirty="0">
                <a:latin typeface="Franklin Gothic Medium"/>
                <a:cs typeface="Franklin Gothic Medium"/>
              </a:rPr>
              <a:t>Driving performance prior to/during task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b="1" dirty="0">
                <a:latin typeface="Franklin Gothic Medium"/>
                <a:cs typeface="Franklin Gothic Medium"/>
              </a:rPr>
              <a:t>Standard deviation of lateral position (SDLP) – swerving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b="1" dirty="0">
                <a:latin typeface="Franklin Gothic Medium"/>
                <a:cs typeface="Franklin Gothic Medium"/>
              </a:rPr>
              <a:t>Speed deviation</a:t>
            </a:r>
          </a:p>
        </p:txBody>
      </p:sp>
      <p:pic>
        <p:nvPicPr>
          <p:cNvPr id="4" name="Picture 3" descr="Screen Shot 2017-03-19 at 3.1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3983520"/>
            <a:ext cx="3797300" cy="2188680"/>
          </a:xfrm>
          <a:prstGeom prst="rect">
            <a:avLst/>
          </a:prstGeom>
        </p:spPr>
      </p:pic>
      <p:pic>
        <p:nvPicPr>
          <p:cNvPr id="6" name="Picture 5" descr="SuRT Ea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23" y="1167343"/>
            <a:ext cx="3032477" cy="2274357"/>
          </a:xfrm>
          <a:prstGeom prst="rect">
            <a:avLst/>
          </a:prstGeom>
        </p:spPr>
      </p:pic>
      <p:pic>
        <p:nvPicPr>
          <p:cNvPr id="7" name="Picture 6" descr="SuRT H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34" y="3835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3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148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30425"/>
            <a:ext cx="8458200" cy="1603375"/>
          </a:xfrm>
        </p:spPr>
        <p:txBody>
          <a:bodyPr/>
          <a:lstStyle/>
          <a:p>
            <a:r>
              <a:rPr lang="en-US" sz="3200" dirty="0"/>
              <a:t>The Effects of Cannabis and Alcohol </a:t>
            </a:r>
            <a:br>
              <a:rPr lang="en-US" sz="3200" dirty="0"/>
            </a:br>
            <a:r>
              <a:rPr lang="en-US" sz="3200" dirty="0"/>
              <a:t>on Driving Performance, </a:t>
            </a:r>
            <a:br>
              <a:rPr lang="en-US" sz="3200" dirty="0"/>
            </a:br>
            <a:r>
              <a:rPr lang="en-US" sz="3200" dirty="0"/>
              <a:t>and the Detection of Impairment</a:t>
            </a:r>
            <a:r>
              <a:rPr lang="en-US" sz="3200" dirty="0">
                <a:latin typeface="Franklin Gothic Medium" charset="0"/>
              </a:rPr>
              <a:t> 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559300"/>
            <a:ext cx="6400800" cy="28321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Franklin Gothic Medium" charset="0"/>
              </a:rPr>
              <a:t>Thomas D. Marcotte, PhD</a:t>
            </a:r>
          </a:p>
          <a:p>
            <a:pPr eaLnBrk="1" hangingPunct="1"/>
            <a:r>
              <a:rPr lang="en-US" dirty="0">
                <a:solidFill>
                  <a:srgbClr val="FFFFFF"/>
                </a:solidFill>
                <a:latin typeface="Franklin Gothic Medium" charset="0"/>
              </a:rPr>
              <a:t>Robert Fitzgerald, PhD</a:t>
            </a:r>
          </a:p>
          <a:p>
            <a:pPr eaLnBrk="1" hangingPunct="1"/>
            <a:r>
              <a:rPr lang="en-US" sz="1600" dirty="0">
                <a:solidFill>
                  <a:srgbClr val="E4D478"/>
                </a:solidFill>
                <a:latin typeface="Franklin Gothic Medium" charset="0"/>
              </a:rPr>
              <a:t>Center for Medicinal Cannabis Research (CMCR)</a:t>
            </a:r>
            <a:endParaRPr lang="en-US" dirty="0">
              <a:solidFill>
                <a:srgbClr val="E4D478"/>
              </a:solidFill>
              <a:latin typeface="Franklin Gothic Medium" charset="0"/>
            </a:endParaRPr>
          </a:p>
          <a:p>
            <a:pPr eaLnBrk="1" hangingPunct="1"/>
            <a:r>
              <a:rPr lang="en-US" sz="1600" dirty="0">
                <a:solidFill>
                  <a:srgbClr val="E4D478"/>
                </a:solidFill>
                <a:latin typeface="Franklin Gothic Medium" charset="0"/>
              </a:rPr>
              <a:t>University of California, San Diego</a:t>
            </a:r>
          </a:p>
          <a:p>
            <a:pPr eaLnBrk="1" hangingPunct="1"/>
            <a:endParaRPr lang="en-US" dirty="0">
              <a:solidFill>
                <a:srgbClr val="FFFFFF"/>
              </a:solidFill>
              <a:latin typeface="Franklin Gothic Medium" charset="0"/>
            </a:endParaRPr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914400"/>
            <a:ext cx="25336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563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  <a:ea typeface="ＭＳ Ｐゴシック" charset="0"/>
              </a:rPr>
              <a:t>National Advanced Driving Simulator (NADS)</a:t>
            </a:r>
            <a:br>
              <a:rPr lang="en-US" sz="3200" dirty="0">
                <a:latin typeface="Franklin Gothic Medium" charset="0"/>
                <a:ea typeface="ＭＳ Ｐゴシック" charset="0"/>
              </a:rPr>
            </a:br>
            <a:r>
              <a:rPr lang="en-US" sz="3200" dirty="0">
                <a:latin typeface="Franklin Gothic Medium" charset="0"/>
              </a:rPr>
              <a:t>University of Iowa</a:t>
            </a:r>
            <a:endParaRPr lang="en-US" sz="3200" dirty="0">
              <a:latin typeface="Franklin Gothic Medium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5253691" cy="294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971800"/>
            <a:ext cx="4076700" cy="308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Franklin Gothic Medium" charset="0"/>
                <a:ea typeface="ＭＳ Ｐゴシック" charset="0"/>
              </a:rPr>
              <a:t>Cannabis blood levels/Breath alcohol level and simulator swerving</a:t>
            </a:r>
          </a:p>
        </p:txBody>
      </p:sp>
      <p:graphicFrame>
        <p:nvGraphicFramePr>
          <p:cNvPr id="67586" name="Chart 1"/>
          <p:cNvGraphicFramePr>
            <a:graphicFrameLocks/>
          </p:cNvGraphicFramePr>
          <p:nvPr/>
        </p:nvGraphicFramePr>
        <p:xfrm>
          <a:off x="25400" y="1320800"/>
          <a:ext cx="87122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Worksheet" r:id="rId4" imgW="8710464" imgH="4571622" progId="Excel.Sheet.8">
                  <p:embed/>
                </p:oleObj>
              </mc:Choice>
              <mc:Fallback>
                <p:oleObj name="Worksheet" r:id="rId4" imgW="8710464" imgH="457162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320800"/>
                        <a:ext cx="87122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7162800" y="6016625"/>
            <a:ext cx="251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Hartman et al., 2015</a:t>
            </a:r>
          </a:p>
        </p:txBody>
      </p:sp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1600200" y="5681663"/>
            <a:ext cx="701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00"/>
                </a:solidFill>
              </a:rPr>
              <a:t>	THC Only	Alcohol Only	Combined</a:t>
            </a:r>
          </a:p>
        </p:txBody>
      </p:sp>
    </p:spTree>
    <p:extLst>
      <p:ext uri="{BB962C8B-B14F-4D97-AF65-F5344CB8AC3E}">
        <p14:creationId xmlns:p14="http://schemas.microsoft.com/office/powerpoint/2010/main" val="404319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Franklin Gothic Medium" charset="0"/>
                <a:ea typeface="ＭＳ Ｐゴシック" charset="0"/>
              </a:rPr>
              <a:t>Cannabis blood levels/Breath alcohol level and simulator swerving</a:t>
            </a:r>
          </a:p>
        </p:txBody>
      </p:sp>
      <p:graphicFrame>
        <p:nvGraphicFramePr>
          <p:cNvPr id="69634" name="Chart 1"/>
          <p:cNvGraphicFramePr>
            <a:graphicFrameLocks/>
          </p:cNvGraphicFramePr>
          <p:nvPr/>
        </p:nvGraphicFramePr>
        <p:xfrm>
          <a:off x="25400" y="1320800"/>
          <a:ext cx="87122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Worksheet" r:id="rId4" imgW="8710464" imgH="4571622" progId="Excel.Sheet.8">
                  <p:embed/>
                </p:oleObj>
              </mc:Choice>
              <mc:Fallback>
                <p:oleObj name="Worksheet" r:id="rId4" imgW="8710464" imgH="457162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320800"/>
                        <a:ext cx="87122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7162800" y="6016625"/>
            <a:ext cx="251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Hartman et al., 2015</a:t>
            </a:r>
          </a:p>
        </p:txBody>
      </p:sp>
      <p:sp>
        <p:nvSpPr>
          <p:cNvPr id="69636" name="TextBox 7"/>
          <p:cNvSpPr txBox="1">
            <a:spLocks noChangeArrowheads="1"/>
          </p:cNvSpPr>
          <p:nvPr/>
        </p:nvSpPr>
        <p:spPr bwMode="auto">
          <a:xfrm>
            <a:off x="1600200" y="5681663"/>
            <a:ext cx="701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ctr"/>
                <a:tab pos="4343400" algn="ctr"/>
                <a:tab pos="63500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00"/>
                </a:solidFill>
              </a:rPr>
              <a:t>	THC Only	Alcohol Only	Combined</a:t>
            </a:r>
          </a:p>
        </p:txBody>
      </p:sp>
    </p:spTree>
    <p:extLst>
      <p:ext uri="{BB962C8B-B14F-4D97-AF65-F5344CB8AC3E}">
        <p14:creationId xmlns:p14="http://schemas.microsoft.com/office/powerpoint/2010/main" val="216637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F5F9-42A2-794A-A075-A9AFB542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THC levels are elevated by </a:t>
            </a:r>
            <a:br>
              <a:rPr lang="en-US" sz="3200" dirty="0"/>
            </a:br>
            <a:r>
              <a:rPr lang="en-US" sz="3200" dirty="0"/>
              <a:t>concurrent alcohol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3CD11-38B3-4A46-802D-A80C3FF5F1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1546860"/>
          </a:xfrm>
        </p:spPr>
        <p:txBody>
          <a:bodyPr/>
          <a:lstStyle/>
          <a:p>
            <a:r>
              <a:rPr lang="en-US" sz="2000" dirty="0"/>
              <a:t>32 moderate cannabis users; crossover design (19 completers)</a:t>
            </a:r>
          </a:p>
          <a:p>
            <a:r>
              <a:rPr lang="en-US" sz="2000" dirty="0"/>
              <a:t>Placebo or low-dose alcohol (target .065% </a:t>
            </a:r>
            <a:r>
              <a:rPr lang="en-US" sz="2000" dirty="0" err="1"/>
              <a:t>BrAC</a:t>
            </a:r>
            <a:r>
              <a:rPr lang="en-US" sz="2000" dirty="0"/>
              <a:t>)</a:t>
            </a:r>
          </a:p>
          <a:p>
            <a:r>
              <a:rPr lang="en-US" sz="2000" dirty="0"/>
              <a:t>Then Vaporize placebo, 2.9% or 6.7% THC cannabis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5EFA787-9017-224B-B515-49F45C8F3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867479"/>
              </p:ext>
            </p:extLst>
          </p:nvPr>
        </p:nvGraphicFramePr>
        <p:xfrm>
          <a:off x="3567275" y="2402530"/>
          <a:ext cx="4949190" cy="345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222C72-9813-114E-800B-520F4FF46392}"/>
              </a:ext>
            </a:extLst>
          </p:cNvPr>
          <p:cNvSpPr txBox="1"/>
          <p:nvPr/>
        </p:nvSpPr>
        <p:spPr>
          <a:xfrm>
            <a:off x="641167" y="3826118"/>
            <a:ext cx="320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THC Maximum Concentration (</a:t>
            </a:r>
            <a:r>
              <a:rPr lang="en-US" sz="1600" dirty="0" err="1">
                <a:latin typeface="Franklin Gothic Medium" panose="020B0603020102020204" pitchFamily="34" charset="0"/>
              </a:rPr>
              <a:t>C</a:t>
            </a:r>
            <a:r>
              <a:rPr lang="en-US" sz="1600" baseline="-25000" dirty="0" err="1">
                <a:latin typeface="Franklin Gothic Medium" panose="020B0603020102020204" pitchFamily="34" charset="0"/>
              </a:rPr>
              <a:t>max</a:t>
            </a:r>
            <a:r>
              <a:rPr lang="en-US" sz="1600" dirty="0"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7F9B5B-41A7-8D41-B762-DF7FB765BE72}"/>
              </a:ext>
            </a:extLst>
          </p:cNvPr>
          <p:cNvSpPr txBox="1"/>
          <p:nvPr/>
        </p:nvSpPr>
        <p:spPr>
          <a:xfrm>
            <a:off x="227484" y="4809231"/>
            <a:ext cx="3178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Franklin Gothic Medium" panose="020B0603020102020204" pitchFamily="34" charset="0"/>
              </a:rPr>
              <a:t>Alcohol pretreatment significantly decreased latency to smoked-cannabis effects and increased euphoria duration (Hartman et al, 2015)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FA0D6-29D5-5046-A454-D1451AD69600}"/>
              </a:ext>
            </a:extLst>
          </p:cNvPr>
          <p:cNvSpPr txBox="1"/>
          <p:nvPr/>
        </p:nvSpPr>
        <p:spPr>
          <a:xfrm>
            <a:off x="6656163" y="5854390"/>
            <a:ext cx="231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i="1">
                <a:latin typeface="Franklin Gothic Medium" panose="020B0603020102020204" pitchFamily="34" charset="0"/>
              </a:defRPr>
            </a:lvl1pPr>
          </a:lstStyle>
          <a:p>
            <a:r>
              <a:rPr lang="en-US" sz="1600" dirty="0"/>
              <a:t>Hartman et al., 2015</a:t>
            </a:r>
          </a:p>
        </p:txBody>
      </p:sp>
    </p:spTree>
    <p:extLst>
      <p:ext uri="{BB962C8B-B14F-4D97-AF65-F5344CB8AC3E}">
        <p14:creationId xmlns:p14="http://schemas.microsoft.com/office/powerpoint/2010/main" val="307683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 per se law (Bill C-46)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6700" y="1130300"/>
            <a:ext cx="8775700" cy="2895600"/>
          </a:xfrm>
        </p:spPr>
        <p:txBody>
          <a:bodyPr/>
          <a:lstStyle/>
          <a:p>
            <a:r>
              <a:rPr lang="en-US" dirty="0"/>
              <a:t>THC in blood </a:t>
            </a:r>
            <a:r>
              <a:rPr lang="en-US" i="1" dirty="0"/>
              <a:t>(within 2 hours of driving)</a:t>
            </a:r>
          </a:p>
          <a:p>
            <a:pPr marL="685800" lvl="1" indent="0">
              <a:buNone/>
              <a:tabLst>
                <a:tab pos="3709988" algn="l"/>
                <a:tab pos="387985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2-5 ng	Fine up to $1,000</a:t>
            </a:r>
          </a:p>
          <a:p>
            <a:pPr marL="685800" lvl="1" indent="0">
              <a:buNone/>
              <a:tabLst>
                <a:tab pos="3709988" algn="l"/>
                <a:tab pos="387985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&gt;5 ng 	Same as alcohol-impaired driving 	</a:t>
            </a:r>
          </a:p>
          <a:p>
            <a:pPr marL="685800" lvl="1" indent="0">
              <a:buNone/>
              <a:tabLst>
                <a:tab pos="3709988" algn="l"/>
                <a:tab pos="387985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		1</a:t>
            </a:r>
            <a:r>
              <a:rPr lang="en-US" sz="2400" baseline="30000" dirty="0">
                <a:solidFill>
                  <a:schemeClr val="tx2"/>
                </a:solidFill>
              </a:rPr>
              <a:t>st</a:t>
            </a:r>
            <a:r>
              <a:rPr lang="en-US" sz="2400" dirty="0">
                <a:solidFill>
                  <a:schemeClr val="tx2"/>
                </a:solidFill>
              </a:rPr>
              <a:t> offence - Minimum $1,000 	</a:t>
            </a:r>
          </a:p>
          <a:p>
            <a:pPr marL="685800" lvl="1" indent="0">
              <a:buNone/>
              <a:tabLst>
                <a:tab pos="3709988" algn="l"/>
                <a:tab pos="387985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		2</a:t>
            </a:r>
            <a:r>
              <a:rPr lang="en-US" sz="2400" baseline="30000" dirty="0">
                <a:solidFill>
                  <a:schemeClr val="tx2"/>
                </a:solidFill>
              </a:rPr>
              <a:t>nd</a:t>
            </a:r>
            <a:r>
              <a:rPr lang="en-US" sz="2400" dirty="0">
                <a:solidFill>
                  <a:schemeClr val="tx2"/>
                </a:solidFill>
              </a:rPr>
              <a:t> offence - 30 days prison 		</a:t>
            </a:r>
          </a:p>
          <a:p>
            <a:pPr marL="685800" lvl="1" indent="0">
              <a:buNone/>
              <a:tabLst>
                <a:tab pos="3709988" algn="l"/>
                <a:tab pos="387985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		3</a:t>
            </a:r>
            <a:r>
              <a:rPr lang="en-US" sz="2400" baseline="30000" dirty="0">
                <a:solidFill>
                  <a:schemeClr val="tx2"/>
                </a:solidFill>
              </a:rPr>
              <a:t>rd</a:t>
            </a:r>
            <a:r>
              <a:rPr lang="en-US" sz="2400" dirty="0">
                <a:solidFill>
                  <a:schemeClr val="tx2"/>
                </a:solidFill>
              </a:rPr>
              <a:t> offence - 120 days prison</a:t>
            </a:r>
          </a:p>
          <a:p>
            <a:pPr marL="685800" lvl="1" indent="0">
              <a:buNone/>
              <a:tabLst>
                <a:tab pos="3709988" algn="l"/>
                <a:tab pos="387985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&gt; 2.5ng + &gt;.05 BAC	Same as above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		</a:t>
            </a:r>
            <a:endParaRPr lang="en-US" dirty="0"/>
          </a:p>
          <a:p>
            <a:r>
              <a:rPr lang="en-US" dirty="0"/>
              <a:t>Roadside test can be required for any driver: </a:t>
            </a:r>
            <a:r>
              <a:rPr lang="en-US" i="1" dirty="0"/>
              <a:t>No reasonable suspicion required</a:t>
            </a:r>
          </a:p>
          <a:p>
            <a:r>
              <a:rPr lang="en-US" dirty="0"/>
              <a:t>Roadside saliva testing: </a:t>
            </a:r>
            <a:r>
              <a:rPr lang="en-US" i="1" dirty="0"/>
              <a:t>Need reasonable suspicion</a:t>
            </a:r>
          </a:p>
        </p:txBody>
      </p:sp>
    </p:spTree>
    <p:extLst>
      <p:ext uri="{BB962C8B-B14F-4D97-AF65-F5344CB8AC3E}">
        <p14:creationId xmlns:p14="http://schemas.microsoft.com/office/powerpoint/2010/main" val="252353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5C44-88E7-5B46-B288-5A43E2AD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1B00E-0092-ED44-957B-92F0C943F2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09492"/>
            <a:ext cx="8229600" cy="2895600"/>
          </a:xfrm>
        </p:spPr>
        <p:txBody>
          <a:bodyPr/>
          <a:lstStyle/>
          <a:p>
            <a:r>
              <a:rPr lang="en-US" sz="2000" dirty="0"/>
              <a:t>Lack of systematic research on the relationship between cannabis and alcohol use, driving impairment, and SFST/DRE evaluations</a:t>
            </a:r>
          </a:p>
          <a:p>
            <a:r>
              <a:rPr lang="en-US" sz="2000" dirty="0"/>
              <a:t>The few studies that have been conducted have numerous limitations:</a:t>
            </a:r>
          </a:p>
          <a:p>
            <a:pPr lvl="1"/>
            <a:r>
              <a:rPr lang="en-US" dirty="0"/>
              <a:t>Assessing only select components of the SFSTs (OLS, WAT, HGN)</a:t>
            </a:r>
          </a:p>
          <a:p>
            <a:pPr lvl="1"/>
            <a:r>
              <a:rPr lang="en-US" dirty="0"/>
              <a:t>Only including “heavy” users, so tolerance is likely</a:t>
            </a:r>
          </a:p>
          <a:p>
            <a:pPr lvl="1"/>
            <a:r>
              <a:rPr lang="en-US" dirty="0"/>
              <a:t>Small sample sizes </a:t>
            </a:r>
          </a:p>
          <a:p>
            <a:pPr lvl="1"/>
            <a:r>
              <a:rPr lang="en-US" dirty="0"/>
              <a:t>Using low-dose cannabis (1.8%, 3.0%, or only ~ 32mg in adult [vs. ~90mg in 13% joint])</a:t>
            </a:r>
          </a:p>
          <a:p>
            <a:pPr lvl="0"/>
            <a:r>
              <a:rPr lang="en-US" sz="2000" dirty="0"/>
              <a:t>Conducting the initial SFSTs 2 hours after smoking, when peak impairment is declining</a:t>
            </a:r>
          </a:p>
          <a:p>
            <a:r>
              <a:rPr lang="en-US" sz="2000" dirty="0"/>
              <a:t>Exposing participants to SFSTs prior to the treatment </a:t>
            </a:r>
          </a:p>
        </p:txBody>
      </p:sp>
    </p:spTree>
    <p:extLst>
      <p:ext uri="{BB962C8B-B14F-4D97-AF65-F5344CB8AC3E}">
        <p14:creationId xmlns:p14="http://schemas.microsoft.com/office/powerpoint/2010/main" val="313787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12C1-6F06-034B-A959-FB592BE3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3E91D-CCFC-BB43-A4E3-CAE5B8CF5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514279"/>
            <a:ext cx="8229600" cy="2895600"/>
          </a:xfrm>
        </p:spPr>
        <p:txBody>
          <a:bodyPr/>
          <a:lstStyle/>
          <a:p>
            <a:pPr>
              <a:spcBef>
                <a:spcPts val="1176"/>
              </a:spcBef>
            </a:pPr>
            <a:r>
              <a:rPr lang="en-US" dirty="0"/>
              <a:t>How does the consumption of cannabis and alcohol affect driving performance? What is the relationship between time since consumption and impairment?</a:t>
            </a:r>
          </a:p>
          <a:p>
            <a:pPr>
              <a:spcBef>
                <a:spcPts val="1176"/>
              </a:spcBef>
            </a:pPr>
            <a:r>
              <a:rPr lang="en-US" dirty="0"/>
              <a:t>Does the presence of alcohol modify THC levels in various fluids? What is the relationship between driving performance and THC/</a:t>
            </a:r>
            <a:r>
              <a:rPr lang="en-US" dirty="0" err="1"/>
              <a:t>BrAC</a:t>
            </a:r>
            <a:r>
              <a:rPr lang="en-US" dirty="0"/>
              <a:t> levels in blood, oral fluid, and breath?</a:t>
            </a:r>
          </a:p>
          <a:p>
            <a:pPr>
              <a:spcBef>
                <a:spcPts val="1176"/>
              </a:spcBef>
            </a:pPr>
            <a:r>
              <a:rPr lang="en-US" dirty="0"/>
              <a:t>How accurately do officers trained on the DRE assessment identify the presence of cannabis and alcohol? How accurately do they classify drivers as impaired versus unimpaired (based upon simulator performance)? </a:t>
            </a:r>
          </a:p>
        </p:txBody>
      </p:sp>
    </p:spTree>
    <p:extLst>
      <p:ext uri="{BB962C8B-B14F-4D97-AF65-F5344CB8AC3E}">
        <p14:creationId xmlns:p14="http://schemas.microsoft.com/office/powerpoint/2010/main" val="49475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1E1C11"/>
                </a:solidFill>
              </a:rPr>
              <a:t>Study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206813"/>
            <a:ext cx="8712200" cy="2895600"/>
          </a:xfrm>
        </p:spPr>
        <p:txBody>
          <a:bodyPr>
            <a:noAutofit/>
          </a:bodyPr>
          <a:lstStyle/>
          <a:p>
            <a:r>
              <a:rPr lang="en-US" sz="2000" dirty="0"/>
              <a:t>Randomized controlled trial </a:t>
            </a:r>
          </a:p>
          <a:p>
            <a:r>
              <a:rPr lang="en-US" sz="2000" dirty="0"/>
              <a:t>Parallel design with healthy participants</a:t>
            </a:r>
          </a:p>
          <a:p>
            <a:r>
              <a:rPr lang="en-US" sz="2000" dirty="0"/>
              <a:t>Randomize to: </a:t>
            </a:r>
          </a:p>
          <a:p>
            <a:pPr lvl="1"/>
            <a:r>
              <a:rPr lang="en-US" dirty="0"/>
              <a:t>Cannabis (~13%; placebo)</a:t>
            </a:r>
          </a:p>
          <a:p>
            <a:pPr lvl="1"/>
            <a:r>
              <a:rPr lang="en-US" dirty="0"/>
              <a:t>Alcohol (placebo, </a:t>
            </a:r>
            <a:r>
              <a:rPr lang="en-US" u="sng" dirty="0"/>
              <a:t>&lt; </a:t>
            </a:r>
            <a:r>
              <a:rPr lang="en-US" dirty="0"/>
              <a:t>.05, .08 [possibly smaller samples in placebo, &gt; 08])</a:t>
            </a:r>
          </a:p>
          <a:p>
            <a:r>
              <a:rPr lang="en-US" sz="2000" dirty="0"/>
              <a:t>Driving Simulations</a:t>
            </a:r>
          </a:p>
          <a:p>
            <a:pPr lvl="1"/>
            <a:r>
              <a:rPr lang="en-US" dirty="0"/>
              <a:t>Pre, and 2 post simulations</a:t>
            </a:r>
          </a:p>
          <a:p>
            <a:r>
              <a:rPr lang="en-US" sz="2000" dirty="0"/>
              <a:t>Fluid draws (blood, OF, breath)</a:t>
            </a:r>
          </a:p>
          <a:p>
            <a:r>
              <a:rPr lang="en-US" sz="2000" dirty="0"/>
              <a:t>Multiple DREs</a:t>
            </a:r>
          </a:p>
          <a:p>
            <a:pPr lvl="1"/>
            <a:r>
              <a:rPr lang="en-US" dirty="0"/>
              <a:t>Independent evaluation of impairment at different timepoints</a:t>
            </a:r>
          </a:p>
          <a:p>
            <a:pPr lvl="1"/>
            <a:r>
              <a:rPr lang="en-US" dirty="0"/>
              <a:t>Collect data on additional psychophysical tests which were not performed during AB266 because of the time constraints </a:t>
            </a:r>
          </a:p>
          <a:p>
            <a:r>
              <a:rPr lang="en-US" sz="2000" dirty="0"/>
              <a:t>iPad-based assessments</a:t>
            </a:r>
          </a:p>
          <a:p>
            <a:pPr marL="9144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3086582"/>
      </p:ext>
    </p:extLst>
  </p:cSld>
  <p:clrMapOvr>
    <a:masterClrMapping/>
  </p:clrMapOvr>
</p:sld>
</file>

<file path=ppt/theme/theme1.xml><?xml version="1.0" encoding="utf-8"?>
<a:theme xmlns:a="http://schemas.openxmlformats.org/drawingml/2006/main" name="CMCR_bluFrkGoth">
  <a:themeElements>
    <a:clrScheme name="CMCR 1">
      <a:dk1>
        <a:sysClr val="windowText" lastClr="000000"/>
      </a:dk1>
      <a:lt1>
        <a:sysClr val="window" lastClr="FFFFFF"/>
      </a:lt1>
      <a:dk2>
        <a:srgbClr val="003E74"/>
      </a:dk2>
      <a:lt2>
        <a:srgbClr val="E4D478"/>
      </a:lt2>
      <a:accent1>
        <a:srgbClr val="91976C"/>
      </a:accent1>
      <a:accent2>
        <a:srgbClr val="7591C0"/>
      </a:accent2>
      <a:accent3>
        <a:srgbClr val="A47236"/>
      </a:accent3>
      <a:accent4>
        <a:srgbClr val="3F3A66"/>
      </a:accent4>
      <a:accent5>
        <a:srgbClr val="A33038"/>
      </a:accent5>
      <a:accent6>
        <a:srgbClr val="C99900"/>
      </a:accent6>
      <a:hlink>
        <a:srgbClr val="6B89B4"/>
      </a:hlink>
      <a:folHlink>
        <a:srgbClr val="B3B3B3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T Document" ma:contentTypeID="0x010100C95025DAC7DC5B458692865356BDAF0C01003F6203BBCCE62149A971832E6CBB59CD" ma:contentTypeVersion="7" ma:contentTypeDescription="" ma:contentTypeScope="" ma:versionID="58eda55a09e0079d41133df946cc0fdd">
  <xsd:schema xmlns:xsd="http://www.w3.org/2001/XMLSchema" xmlns:xs="http://www.w3.org/2001/XMLSchema" xmlns:p="http://schemas.microsoft.com/office/2006/metadata/properties" xmlns:ns2="76bdb9c2-3652-4bd5-b330-1eb3d8127efd" xmlns:ns3="68277c8b-40b7-4975-9c2b-9735b8d0fd3a" targetNamespace="http://schemas.microsoft.com/office/2006/metadata/properties" ma:root="true" ma:fieldsID="7f3e1a6aa91ebbccf6f75901c16c696b" ns2:_="" ns3:_="">
    <xsd:import namespace="76bdb9c2-3652-4bd5-b330-1eb3d8127efd"/>
    <xsd:import namespace="68277c8b-40b7-4975-9c2b-9735b8d0fd3a"/>
    <xsd:element name="properties">
      <xsd:complexType>
        <xsd:sequence>
          <xsd:element name="documentManagement">
            <xsd:complexType>
              <xsd:all>
                <xsd:element ref="ns2:scGroup" minOccurs="0"/>
                <xsd:element ref="ns2:pdccc231aef342cf8ae39ad99e00fd85" minOccurs="0"/>
                <xsd:element ref="ns2:TaxCatchAll" minOccurs="0"/>
                <xsd:element ref="ns2:TaxCatchAllLabel" minOccurs="0"/>
                <xsd:element ref="ns2:c700ff25e99e4baaab6915db9322d896" minOccurs="0"/>
                <xsd:element ref="ns3:lcDisplayOn" minOccurs="0"/>
                <xsd:element ref="ns2:scRollup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db9c2-3652-4bd5-b330-1eb3d8127efd" elementFormDefault="qualified">
    <xsd:import namespace="http://schemas.microsoft.com/office/2006/documentManagement/types"/>
    <xsd:import namespace="http://schemas.microsoft.com/office/infopath/2007/PartnerControls"/>
    <xsd:element name="scGroup" ma:index="8" nillable="true" ma:displayName="Group By" ma:internalName="scGroup">
      <xsd:simpleType>
        <xsd:restriction base="dms:Text">
          <xsd:maxLength value="255"/>
        </xsd:restriction>
      </xsd:simpleType>
    </xsd:element>
    <xsd:element name="pdccc231aef342cf8ae39ad99e00fd85" ma:index="9" ma:taxonomy="true" ma:internalName="pdccc231aef342cf8ae39ad99e00fd85" ma:taxonomyFieldName="scShowOn" ma:displayName="Show On" ma:default="" ma:fieldId="{9dccc231-aef3-42cf-8ae3-9ad99e00fd85}" ma:taxonomyMulti="true" ma:sspId="d5194381-d5f3-48ad-bfdf-a4e78978e60f" ma:termSetId="60be2733-c40e-4f75-96cc-b67d4d71e19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904c6fb-bdbd-4e89-9e2a-629e119dbe4b}" ma:internalName="TaxCatchAll" ma:showField="CatchAllData" ma:web="76bdb9c2-3652-4bd5-b330-1eb3d8127e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904c6fb-bdbd-4e89-9e2a-629e119dbe4b}" ma:internalName="TaxCatchAllLabel" ma:readOnly="true" ma:showField="CatchAllDataLabel" ma:web="76bdb9c2-3652-4bd5-b330-1eb3d8127e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700ff25e99e4baaab6915db9322d896" ma:index="13" nillable="true" ma:taxonomy="true" ma:internalName="c700ff25e99e4baaab6915db9322d896" ma:taxonomyFieldName="scEntity" ma:displayName="Entity" ma:default="" ma:fieldId="{c700ff25-e99e-4baa-ab69-15db9322d896}" ma:sspId="d5194381-d5f3-48ad-bfdf-a4e78978e60f" ma:termSetId="4d8c84bd-b8bf-48dc-90c3-b4c9c9eff3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cRollupDescription" ma:index="16" nillable="true" ma:displayName="Rollup Description" ma:internalName="scRollup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77c8b-40b7-4975-9c2b-9735b8d0fd3a" elementFormDefault="qualified">
    <xsd:import namespace="http://schemas.microsoft.com/office/2006/documentManagement/types"/>
    <xsd:import namespace="http://schemas.microsoft.com/office/infopath/2007/PartnerControls"/>
    <xsd:element name="lcDisplayOn" ma:index="15" nillable="true" ma:displayName="Display On" ma:list="{37531895-d50e-4f41-9c78-15ded0f6e7b2}" ma:internalName="lcDisplayOn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DisplayOn xmlns="68277c8b-40b7-4975-9c2b-9735b8d0fd3a">
      <Value>26</Value>
    </lcDisplayOn>
    <c700ff25e99e4baaab6915db9322d896 xmlns="76bdb9c2-3652-4bd5-b330-1eb3d8127e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Impaired Driving</TermName>
          <TermId xmlns="http://schemas.microsoft.com/office/infopath/2007/PartnerControls">29e886d1-8142-4310-a6f0-7b74f82038a4</TermId>
        </TermInfo>
      </Terms>
    </c700ff25e99e4baaab6915db9322d896>
    <scGroup xmlns="76bdb9c2-3652-4bd5-b330-1eb3d8127efd" xsi:nil="true"/>
    <TaxCatchAll xmlns="76bdb9c2-3652-4bd5-b330-1eb3d8127efd">
      <Value>41</Value>
      <Value>225</Value>
    </TaxCatchAll>
    <scRollupDescription xmlns="76bdb9c2-3652-4bd5-b330-1eb3d8127efd" xsi:nil="true"/>
    <pdccc231aef342cf8ae39ad99e00fd85 xmlns="76bdb9c2-3652-4bd5-b330-1eb3d8127e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Impaired Driver Enforcement Programs</TermName>
          <TermId xmlns="http://schemas.microsoft.com/office/infopath/2007/PartnerControls">779dc7de-26df-4636-84cb-945c71b6c6b3</TermId>
        </TermInfo>
      </Terms>
    </pdccc231aef342cf8ae39ad99e00fd85>
  </documentManagement>
</p:properties>
</file>

<file path=customXml/itemProps1.xml><?xml version="1.0" encoding="utf-8"?>
<ds:datastoreItem xmlns:ds="http://schemas.openxmlformats.org/officeDocument/2006/customXml" ds:itemID="{001EAF2E-8B8D-4179-83B7-976C276B3972}"/>
</file>

<file path=customXml/itemProps2.xml><?xml version="1.0" encoding="utf-8"?>
<ds:datastoreItem xmlns:ds="http://schemas.openxmlformats.org/officeDocument/2006/customXml" ds:itemID="{3FC64553-B139-4D0F-B954-9A2100AF75EC}"/>
</file>

<file path=customXml/itemProps3.xml><?xml version="1.0" encoding="utf-8"?>
<ds:datastoreItem xmlns:ds="http://schemas.openxmlformats.org/officeDocument/2006/customXml" ds:itemID="{4DCC7763-708A-473C-BB1B-9D9E34BE9C51}"/>
</file>

<file path=docProps/app.xml><?xml version="1.0" encoding="utf-8"?>
<Properties xmlns="http://schemas.openxmlformats.org/officeDocument/2006/extended-properties" xmlns:vt="http://schemas.openxmlformats.org/officeDocument/2006/docPropsVTypes">
  <Template>CMCR_bluFrkGoth.thmx</Template>
  <TotalTime>51226</TotalTime>
  <Words>857</Words>
  <Application>Microsoft Macintosh PowerPoint</Application>
  <PresentationFormat>On-screen Show (4:3)</PresentationFormat>
  <Paragraphs>122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Arial</vt:lpstr>
      <vt:lpstr>Courier New</vt:lpstr>
      <vt:lpstr>Franklin Gothic Medium</vt:lpstr>
      <vt:lpstr>Helvetica Neue</vt:lpstr>
      <vt:lpstr>Helvetica Neue Light</vt:lpstr>
      <vt:lpstr>Lucida Grande</vt:lpstr>
      <vt:lpstr>Perpetua</vt:lpstr>
      <vt:lpstr>Times</vt:lpstr>
      <vt:lpstr>Wingdings</vt:lpstr>
      <vt:lpstr>CMCR_bluFrkGoth</vt:lpstr>
      <vt:lpstr>Worksheet</vt:lpstr>
      <vt:lpstr>The Effects of Cannabis and Alcohol  on Driving Performance,  and the Detection of Impairment </vt:lpstr>
      <vt:lpstr>National Advanced Driving Simulator (NADS) University of Iowa</vt:lpstr>
      <vt:lpstr>Cannabis blood levels/Breath alcohol level and simulator swerving</vt:lpstr>
      <vt:lpstr>Cannabis blood levels/Breath alcohol level and simulator swerving</vt:lpstr>
      <vt:lpstr>THC levels are elevated by  concurrent alcohol use</vt:lpstr>
      <vt:lpstr>Canada per se law (Bill C-46)</vt:lpstr>
      <vt:lpstr>Background</vt:lpstr>
      <vt:lpstr>Study Questions</vt:lpstr>
      <vt:lpstr>Study Design</vt:lpstr>
      <vt:lpstr>Study Design</vt:lpstr>
      <vt:lpstr>Drug Recognition Expert (DRE) Evaluation At Detention Facility</vt:lpstr>
      <vt:lpstr>Driving simulator</vt:lpstr>
      <vt:lpstr>Simulations</vt:lpstr>
      <vt:lpstr>Driving Simulation Scenarios –  Distracted Driving/Multi-tasking</vt:lpstr>
      <vt:lpstr>The Effects of Cannabis and Alcohol  on Driving Performance,  and the Detection of Impairment </vt:lpstr>
    </vt:vector>
  </TitlesOfParts>
  <Company>Anthony Gamst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and Information Systems</dc:title>
  <dc:creator>Anthony Gamst</dc:creator>
  <cp:lastModifiedBy>Marcotte, Thomas</cp:lastModifiedBy>
  <cp:revision>996</cp:revision>
  <cp:lastPrinted>2017-05-15T13:05:24Z</cp:lastPrinted>
  <dcterms:created xsi:type="dcterms:W3CDTF">2013-02-01T19:38:04Z</dcterms:created>
  <dcterms:modified xsi:type="dcterms:W3CDTF">2019-06-05T16:19:18Z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0x010100C95025DAC7DC5B458692865356BDAF0C01003F6203BBCCE62149A971832E6CBB59CD</vt:lpwstr>
  </property>
  <property fmtid="{D5CDD505-2E9C-101B-9397-08002B2CF9AE}" pid="3" name="scEntity">
    <vt:lpwstr>41;#Impaired Driving|29e886d1-8142-4310-a6f0-7b74f82038a4</vt:lpwstr>
  </property>
  <property fmtid="{D5CDD505-2E9C-101B-9397-08002B2CF9AE}" pid="4" name="scShowOn">
    <vt:lpwstr>225;#Impaired Driver Enforcement Programs|779dc7de-26df-4636-84cb-945c71b6c6b3</vt:lpwstr>
  </property>
</Properties>
</file>