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334" r:id="rId4"/>
    <p:sldId id="300" r:id="rId5"/>
    <p:sldId id="335" r:id="rId6"/>
    <p:sldId id="301" r:id="rId7"/>
    <p:sldId id="304" r:id="rId8"/>
    <p:sldId id="336" r:id="rId9"/>
    <p:sldId id="340" r:id="rId10"/>
    <p:sldId id="337" r:id="rId11"/>
    <p:sldId id="339" r:id="rId12"/>
    <p:sldId id="330" r:id="rId13"/>
    <p:sldId id="344" r:id="rId14"/>
    <p:sldId id="351" r:id="rId15"/>
    <p:sldId id="352" r:id="rId16"/>
    <p:sldId id="349" r:id="rId17"/>
    <p:sldId id="350" r:id="rId18"/>
    <p:sldId id="341" r:id="rId19"/>
    <p:sldId id="342" r:id="rId20"/>
    <p:sldId id="345" r:id="rId21"/>
    <p:sldId id="346" r:id="rId22"/>
    <p:sldId id="348" r:id="rId23"/>
    <p:sldId id="35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590" autoAdjust="0"/>
  </p:normalViewPr>
  <p:slideViewPr>
    <p:cSldViewPr>
      <p:cViewPr varScale="1">
        <p:scale>
          <a:sx n="90" d="100"/>
          <a:sy n="90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444BE-EDF1-4311-BECC-300D2FE07010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F6DD6F-262F-491B-830F-63C546991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1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C3D9C-8AAB-4F31-843B-B9252DC2F0CD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A00F70-F0BD-4916-8685-44603E86C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4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71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1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8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4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9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7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31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4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3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39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77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39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0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8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3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2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1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0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0F70-F0BD-4916-8685-44603E86C7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80454"/>
            <a:ext cx="91440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561728"/>
            <a:ext cx="2211942" cy="224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31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2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0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1449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48828"/>
            <a:ext cx="9144000" cy="243840"/>
          </a:xfrm>
          <a:prstGeom prst="rect">
            <a:avLst/>
          </a:prstGeom>
          <a:solidFill>
            <a:srgbClr val="FFC000"/>
          </a:solidFill>
          <a:ln w="9525">
            <a:solidFill>
              <a:srgbClr val="00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" y="905261"/>
            <a:ext cx="1171812" cy="1190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82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3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2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0621-997D-4E59-850C-E14C1E9C0C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5DED-35F7-4A02-B146-C904841CDC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7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9248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Cannabis consumption and </a:t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driving impairment assessment on a closed course: A research proposal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0866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mbria" panose="02040503050406030204" pitchFamily="18" charset="0"/>
              </a:rPr>
              <a:t>Mark C. </a:t>
            </a:r>
            <a:r>
              <a:rPr lang="en-US" sz="2800" smtClean="0">
                <a:latin typeface="Cambria" panose="02040503050406030204" pitchFamily="18" charset="0"/>
              </a:rPr>
              <a:t>Fox, </a:t>
            </a:r>
            <a:r>
              <a:rPr lang="en-US" sz="2800" dirty="0" smtClean="0">
                <a:latin typeface="Cambria" panose="02040503050406030204" pitchFamily="18" charset="0"/>
              </a:rPr>
              <a:t>Ph.D.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mbria" panose="02040503050406030204" pitchFamily="18" charset="0"/>
              </a:rPr>
              <a:t>June 5, 2019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impairment from consumption </a:t>
            </a:r>
            <a:r>
              <a:rPr lang="en-US" dirty="0" smtClean="0"/>
              <a:t>(scientifically)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For law enforcement, the question is whether SFSTs detect </a:t>
            </a:r>
            <a:r>
              <a:rPr lang="en-US" i="1" dirty="0" smtClean="0"/>
              <a:t>impairment, </a:t>
            </a:r>
            <a:r>
              <a:rPr lang="en-US" dirty="0" smtClean="0"/>
              <a:t>not how sensitive they are to</a:t>
            </a:r>
            <a:r>
              <a:rPr lang="en-US" i="1" dirty="0" smtClean="0"/>
              <a:t> </a:t>
            </a:r>
            <a:r>
              <a:rPr lang="en-US" dirty="0" smtClean="0"/>
              <a:t>consumption or presence of a substance.</a:t>
            </a:r>
          </a:p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Statistically, this is a signal detection problem (impaired vs. not impaired), not a correlational one.</a:t>
            </a:r>
            <a:endParaRPr lang="en-US" i="1" dirty="0" smtClean="0"/>
          </a:p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Validation will require some independent and non-arbitrary standard for impairment.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applicability of previous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Existing research examines effects of cannabis on SFST scores.</a:t>
            </a:r>
          </a:p>
          <a:p>
            <a:r>
              <a:rPr lang="en-US" dirty="0" smtClean="0"/>
              <a:t>This relates SFST scores </a:t>
            </a:r>
            <a:r>
              <a:rPr lang="en-US" dirty="0"/>
              <a:t>with cannabis consumption (e.g., THC levels of blood) rather than </a:t>
            </a:r>
            <a:r>
              <a:rPr lang="en-US" dirty="0" smtClean="0"/>
              <a:t>the test’s accuracy </a:t>
            </a:r>
            <a:r>
              <a:rPr lang="en-US" dirty="0"/>
              <a:t>at detecting </a:t>
            </a:r>
            <a:r>
              <a:rPr lang="en-US" dirty="0" smtClean="0"/>
              <a:t>impairment.</a:t>
            </a:r>
            <a:endParaRPr lang="en-US" dirty="0"/>
          </a:p>
          <a:p>
            <a:r>
              <a:rPr lang="en-US" dirty="0" smtClean="0"/>
              <a:t>No independent standard for impairment.</a:t>
            </a:r>
          </a:p>
          <a:p>
            <a:r>
              <a:rPr lang="en-US" dirty="0" smtClean="0"/>
              <a:t>Insufficient statistical power for detecting behavioral effects (i.e., very small samples).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impairment standard for </a:t>
            </a:r>
            <a:r>
              <a:rPr lang="en-US" dirty="0" smtClean="0"/>
              <a:t>validation </a:t>
            </a:r>
            <a:r>
              <a:rPr lang="en-US" dirty="0"/>
              <a:t>of SFSTs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 modified version of the Driver Performance Evaluation that must be passed by every California driver (MDPE)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Failing this test will be treated as the definition of impairment when evaluating SFST accuracy.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Non-arbitrary, as it is derived from the very test that determines whether one is fit to drive in California.</a:t>
            </a:r>
          </a:p>
          <a:p>
            <a:pPr lvl="1"/>
            <a:r>
              <a:rPr lang="en-US" dirty="0" smtClean="0"/>
              <a:t>Modified to be completed on a limited closed course in the absence of other traffic.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6482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True experiment with random assignment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Cannabis, placebo, and control (with smoked vs. edible varied but not manipulated).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Time between peak effect and driving (0, 30, or 60 minutes).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Causal inference: we can infer that differences in driving are due to cannabis and the length of time following its consumption before driving.</a:t>
            </a:r>
          </a:p>
        </p:txBody>
      </p:sp>
    </p:spTree>
    <p:extLst>
      <p:ext uri="{BB962C8B-B14F-4D97-AF65-F5344CB8AC3E}">
        <p14:creationId xmlns:p14="http://schemas.microsoft.com/office/powerpoint/2010/main" val="41987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driving within a closed-course </a:t>
            </a:r>
            <a:r>
              <a:rPr lang="en-US" dirty="0" smtClean="0"/>
              <a:t>environment (realism/external validity).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00400"/>
            <a:ext cx="7773074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driving within a closed-course </a:t>
            </a:r>
            <a:r>
              <a:rPr lang="en-US" dirty="0" smtClean="0"/>
              <a:t>environment (realism/external validity)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00400"/>
            <a:ext cx="77730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72000"/>
          </a:xfrm>
        </p:spPr>
        <p:txBody>
          <a:bodyPr>
            <a:normAutofit/>
          </a:bodyPr>
          <a:lstStyle/>
          <a:p>
            <a:pPr>
              <a:spcBef>
                <a:spcPts val="24"/>
              </a:spcBef>
              <a:spcAft>
                <a:spcPts val="1200"/>
              </a:spcAft>
            </a:pPr>
            <a:r>
              <a:rPr lang="en-US" dirty="0"/>
              <a:t>Very large sample of drivers (</a:t>
            </a:r>
            <a:r>
              <a:rPr lang="en-US" i="1" dirty="0"/>
              <a:t>n</a:t>
            </a:r>
            <a:r>
              <a:rPr lang="en-US" dirty="0"/>
              <a:t> ≈ 500</a:t>
            </a:r>
            <a:r>
              <a:rPr lang="en-US" dirty="0" smtClean="0"/>
              <a:t>)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en-US" dirty="0" smtClean="0"/>
              <a:t>Needed to validate behavioral instruments.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en-US" dirty="0" smtClean="0"/>
              <a:t>Improves the likelihood of detecting even small effects of cannabis.</a:t>
            </a:r>
          </a:p>
          <a:p>
            <a:pPr lvl="1"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If no effects are observed, we can be more confident that the population effects are indeed very small (i.e., our results are not a “fluke”). </a:t>
            </a:r>
            <a:endParaRPr lang="en-US" dirty="0"/>
          </a:p>
          <a:p>
            <a:pPr lvl="1">
              <a:spcBef>
                <a:spcPts val="24"/>
              </a:spcBef>
              <a:spcAft>
                <a:spcPts val="24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876800"/>
          </a:xfrm>
        </p:spPr>
        <p:txBody>
          <a:bodyPr>
            <a:normAutofit/>
          </a:bodyPr>
          <a:lstStyle/>
          <a:p>
            <a:pPr>
              <a:spcBef>
                <a:spcPts val="24"/>
              </a:spcBef>
              <a:spcAft>
                <a:spcPts val="1200"/>
              </a:spcAft>
            </a:pPr>
            <a:r>
              <a:rPr lang="en-US" dirty="0"/>
              <a:t>Between-subjects design (every driver participates in only one </a:t>
            </a:r>
            <a:r>
              <a:rPr lang="en-US" dirty="0" smtClean="0"/>
              <a:t>condition per independent variable)</a:t>
            </a:r>
            <a:endParaRPr lang="en-US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en-US" sz="3000" dirty="0" smtClean="0"/>
              <a:t>Minimizes </a:t>
            </a:r>
            <a:r>
              <a:rPr lang="en-US" sz="3000" dirty="0"/>
              <a:t>practice and learning </a:t>
            </a:r>
            <a:r>
              <a:rPr lang="en-US" sz="3000" dirty="0" smtClean="0"/>
              <a:t>effects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en-US" sz="3000" dirty="0" smtClean="0"/>
              <a:t>Law </a:t>
            </a:r>
            <a:r>
              <a:rPr lang="en-US" sz="3000" dirty="0"/>
              <a:t>enforcement application prioritizes generalizability over </a:t>
            </a:r>
            <a:r>
              <a:rPr lang="en-US" sz="3000" dirty="0" smtClean="0"/>
              <a:t>specificity: </a:t>
            </a:r>
            <a:r>
              <a:rPr lang="en-US" sz="3000" i="1" dirty="0"/>
              <a:t>few observations from many people are better than many observations from few people.</a:t>
            </a:r>
            <a:endParaRPr lang="en-US" sz="3000" dirty="0"/>
          </a:p>
          <a:p>
            <a:pPr lvl="1">
              <a:spcBef>
                <a:spcPts val="24"/>
              </a:spcBef>
              <a:spcAft>
                <a:spcPts val="24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24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The driver consumes cannabis, placebo, or nothing.</a:t>
            </a:r>
          </a:p>
          <a:p>
            <a:pPr marL="514350" indent="-514350">
              <a:spcBef>
                <a:spcPts val="24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Following assigned time course, the driver takes the MDPE and other driving tests.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An officer attempts to determine if the driver is impaired in two ways:</a:t>
            </a:r>
          </a:p>
          <a:p>
            <a:pPr marL="914400" lvl="1" indent="-514350">
              <a:spcBef>
                <a:spcPts val="24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Observing driving itself while following </a:t>
            </a:r>
          </a:p>
          <a:p>
            <a:pPr marL="914400" lvl="1" indent="-514350">
              <a:spcBef>
                <a:spcPts val="24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Conducting a DRE evaluation (which includes the SFST).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Inclusive sampling of cannabis-using drivers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Multiple blood samples are collected.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Study sessions are conducted at night for added realism.</a:t>
            </a:r>
          </a:p>
          <a:p>
            <a:r>
              <a:rPr lang="en-US" dirty="0" smtClean="0"/>
              <a:t>Driving variables range from basic vehicle control (variation in lane position and speed) to complex attention and memory tasks.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Cannabis and driving in California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239000" cy="4343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Cannabis, now legal for recreational use in California, affects driving.</a:t>
            </a:r>
          </a:p>
          <a:p>
            <a:pPr>
              <a:spcAft>
                <a:spcPts val="2400"/>
              </a:spcAft>
            </a:pPr>
            <a:r>
              <a:rPr lang="en-US" dirty="0"/>
              <a:t>Officers need to be able to detect </a:t>
            </a:r>
            <a:r>
              <a:rPr lang="en-US" dirty="0" smtClean="0"/>
              <a:t>cannabis-impaired driving.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CHP: How well </a:t>
            </a:r>
            <a:r>
              <a:rPr lang="en-US" dirty="0"/>
              <a:t>do existing </a:t>
            </a:r>
            <a:r>
              <a:rPr lang="en-US" dirty="0" smtClean="0"/>
              <a:t>behavioral tests </a:t>
            </a:r>
            <a:r>
              <a:rPr lang="en-US" dirty="0"/>
              <a:t>of impairment such as the </a:t>
            </a:r>
            <a:r>
              <a:rPr lang="en-US" dirty="0" smtClean="0"/>
              <a:t>SFST (Standard Field Sobriety Tests) detect </a:t>
            </a:r>
            <a:r>
              <a:rPr lang="en-US" dirty="0"/>
              <a:t>cannabis impairment?</a:t>
            </a:r>
          </a:p>
          <a:p>
            <a:pPr>
              <a:spcAft>
                <a:spcPts val="2400"/>
              </a:spcAft>
            </a:pPr>
            <a:endParaRPr lang="en-US" sz="28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random effects are treated as fixed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effect that likely varies outside of a study (a “random” effect) is treated as invariant (or “fixed”) within the study.</a:t>
            </a:r>
          </a:p>
          <a:p>
            <a:r>
              <a:rPr lang="en-US" dirty="0" smtClean="0"/>
              <a:t>Pervades social science research</a:t>
            </a:r>
          </a:p>
          <a:p>
            <a:r>
              <a:rPr lang="en-US" dirty="0" smtClean="0"/>
              <a:t>Often a practical necessity</a:t>
            </a:r>
          </a:p>
          <a:p>
            <a:pPr lvl="1"/>
            <a:r>
              <a:rPr lang="en-US" dirty="0" smtClean="0"/>
              <a:t>We have only one closed course to work with.</a:t>
            </a:r>
          </a:p>
          <a:p>
            <a:pPr lvl="1"/>
            <a:r>
              <a:rPr lang="en-US" dirty="0" smtClean="0"/>
              <a:t>We have only one type of cannabis to work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random effects are treated as fixed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Limits our ability to generalize findings beyond the study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We can still generalize to the extent that we believe the fixed effect approximates the highest frequency effects.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No study is perfect; one with a less-than-representative fixed effect is MUCH better than no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all goes according to plan…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A sense of how accurately officer observations of driving and SFSTs identify legal impairment.</a:t>
            </a:r>
          </a:p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Further, albeit limited, assessment of the DRE evaluation (when cannabis is the only drug).</a:t>
            </a:r>
          </a:p>
          <a:p>
            <a:r>
              <a:rPr lang="en-US" dirty="0" smtClean="0"/>
              <a:t>A very rare dataset reflecting the effects of cannabis on naturalistic (i.e., not a simulator) driving in a large sample of California drivers.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many thanks to our colleagues at CHP, for sponsoring this project, and</a:t>
            </a:r>
          </a:p>
          <a:p>
            <a:r>
              <a:rPr lang="en-US" dirty="0" smtClean="0"/>
              <a:t>With thanks to our proposed collaborators at </a:t>
            </a:r>
            <a:r>
              <a:rPr lang="en-US" dirty="0" smtClean="0"/>
              <a:t>UCSD-CMCR</a:t>
            </a:r>
            <a:r>
              <a:rPr lang="en-US" dirty="0" smtClean="0"/>
              <a:t>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DMV team: </a:t>
            </a:r>
          </a:p>
          <a:p>
            <a:pPr marL="0" indent="0" algn="ctr">
              <a:buNone/>
            </a:pPr>
            <a:r>
              <a:rPr lang="en-US" dirty="0" smtClean="0"/>
              <a:t>Mark </a:t>
            </a:r>
            <a:r>
              <a:rPr lang="en-US" dirty="0" smtClean="0"/>
              <a:t>C. Fox</a:t>
            </a:r>
            <a:r>
              <a:rPr lang="en-US" dirty="0" smtClean="0"/>
              <a:t>, Ph.D.; </a:t>
            </a:r>
            <a:r>
              <a:rPr lang="en-US" smtClean="0"/>
              <a:t>Ainsley </a:t>
            </a:r>
            <a:r>
              <a:rPr lang="en-US" smtClean="0"/>
              <a:t>L. Mitchum</a:t>
            </a:r>
            <a:r>
              <a:rPr lang="en-US" dirty="0" smtClean="0"/>
              <a:t>, Ph.D.; Steven </a:t>
            </a:r>
            <a:r>
              <a:rPr lang="en-US" dirty="0" err="1" smtClean="0"/>
              <a:t>Villafranca</a:t>
            </a:r>
            <a:r>
              <a:rPr lang="en-US" dirty="0" smtClean="0"/>
              <a:t>, M.A.; Dario </a:t>
            </a:r>
            <a:r>
              <a:rPr lang="en-US" dirty="0" err="1" smtClean="0"/>
              <a:t>Sacchi</a:t>
            </a:r>
            <a:r>
              <a:rPr lang="en-US" dirty="0" smtClean="0"/>
              <a:t>, Ph.D.; and Bayliss J. Camp, Ph.D. (and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2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Cannabis vs. alcohol.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Detecting </a:t>
            </a:r>
            <a:r>
              <a:rPr lang="en-US" i="1" dirty="0" smtClean="0"/>
              <a:t>impairment</a:t>
            </a:r>
            <a:r>
              <a:rPr lang="en-US" dirty="0" smtClean="0"/>
              <a:t> vs. detecting consumption of a substance (including being under the influence).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Limited applicability of existing research.</a:t>
            </a:r>
          </a:p>
        </p:txBody>
      </p:sp>
    </p:spTree>
    <p:extLst>
      <p:ext uri="{BB962C8B-B14F-4D97-AF65-F5344CB8AC3E}">
        <p14:creationId xmlns:p14="http://schemas.microsoft.com/office/powerpoint/2010/main" val="11977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alcohol model of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724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We know that alcohol impairs driving; the more alcohol, the more impairment.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We can use empirical evidence about alcohol impairment and driving to inform the choice of a per se limit.</a:t>
            </a:r>
          </a:p>
          <a:p>
            <a:r>
              <a:rPr lang="en-US" dirty="0" smtClean="0"/>
              <a:t>This appears so obvious that we may assume we could apply it to every drug.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alcohol model of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876800"/>
          </a:xfrm>
        </p:spPr>
        <p:txBody>
          <a:bodyPr>
            <a:normAutofit lnSpcReduction="10000"/>
          </a:bodyPr>
          <a:lstStyle/>
          <a:p>
            <a:pPr marL="57150" indent="0">
              <a:spcAft>
                <a:spcPts val="1200"/>
              </a:spcAft>
              <a:buNone/>
            </a:pPr>
            <a:r>
              <a:rPr lang="en-US" sz="3000" dirty="0" smtClean="0"/>
              <a:t>Implicit assumptions that happen to be true for alcohol: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There is one and </a:t>
            </a:r>
            <a:r>
              <a:rPr lang="en-US" i="1" dirty="0" smtClean="0"/>
              <a:t>only</a:t>
            </a:r>
            <a:r>
              <a:rPr lang="en-US" dirty="0" smtClean="0"/>
              <a:t> one psychoactive substance.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This substance has a dose-dependent effect on driving that is relatively uniform across persons.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The magnitude of this effect co-varies almost perfectly with the quantity of the substance in the body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same model to 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876800"/>
          </a:xfrm>
        </p:spPr>
        <p:txBody>
          <a:bodyPr>
            <a:normAutofit lnSpcReduction="10000"/>
          </a:bodyPr>
          <a:lstStyle/>
          <a:p>
            <a:pPr marL="971550" lvl="1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000" dirty="0" smtClean="0"/>
              <a:t>The “substance” called cannabis has </a:t>
            </a:r>
            <a:r>
              <a:rPr lang="en-US" sz="3000" i="1" dirty="0" smtClean="0"/>
              <a:t>multiple</a:t>
            </a:r>
            <a:r>
              <a:rPr lang="en-US" sz="3000" dirty="0" smtClean="0"/>
              <a:t> psychoactive compounds that differ in ratios across products.</a:t>
            </a:r>
          </a:p>
          <a:p>
            <a:pPr marL="971550" lvl="1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000" dirty="0" smtClean="0"/>
              <a:t>Even Δ</a:t>
            </a:r>
            <a:r>
              <a:rPr lang="en-US" sz="3000" baseline="30000" dirty="0" smtClean="0"/>
              <a:t>9</a:t>
            </a:r>
            <a:r>
              <a:rPr lang="en-US" sz="3000" dirty="0" smtClean="0"/>
              <a:t>-Tetrahydrocannibinol (THC) in isolation may have more variable effects than alcohol from person to person.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These effects seem to co-vary much less (compared to alcohol) with quantities in the body over time.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cannabis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A per se law for cannabis (e.g., for THC) would likely be invalid (and unfair) given what we know (at least compared to the per se law for alcohol).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There may be </a:t>
            </a:r>
            <a:r>
              <a:rPr lang="en-US" i="1" dirty="0" smtClean="0"/>
              <a:t>no</a:t>
            </a:r>
            <a:r>
              <a:rPr lang="en-US" dirty="0" smtClean="0"/>
              <a:t> measurable chemical or physiological proxy for cannabis impairment that is sufficiently valid.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cannabis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Relying on a </a:t>
            </a:r>
            <a:r>
              <a:rPr lang="en-US" dirty="0"/>
              <a:t>behavioral standard </a:t>
            </a:r>
            <a:r>
              <a:rPr lang="en-US" dirty="0" smtClean="0"/>
              <a:t>-- e.g., the SFST and the behavioral components of the Drug Recognition Expert (DRE) evaluation -- may </a:t>
            </a:r>
            <a:r>
              <a:rPr lang="en-US" dirty="0"/>
              <a:t>be </a:t>
            </a:r>
            <a:r>
              <a:rPr lang="en-US" dirty="0" smtClean="0"/>
              <a:t>unavoidable.</a:t>
            </a:r>
          </a:p>
          <a:p>
            <a:pPr>
              <a:spcBef>
                <a:spcPts val="24"/>
              </a:spcBef>
              <a:spcAft>
                <a:spcPts val="2400"/>
              </a:spcAft>
            </a:pPr>
            <a:r>
              <a:rPr lang="en-US" dirty="0" smtClean="0"/>
              <a:t>This standard must distinguish impairment from mere consumption.</a:t>
            </a:r>
          </a:p>
        </p:txBody>
      </p:sp>
    </p:spTree>
    <p:extLst>
      <p:ext uri="{BB962C8B-B14F-4D97-AF65-F5344CB8AC3E}">
        <p14:creationId xmlns:p14="http://schemas.microsoft.com/office/powerpoint/2010/main" val="37882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impairment from consumption (legally)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Commonwealth v. Gerhardt (2017</a:t>
            </a:r>
            <a:r>
              <a:rPr lang="en-US" dirty="0" smtClean="0"/>
              <a:t>): Massachusetts law requires </a:t>
            </a:r>
            <a:r>
              <a:rPr lang="en-US" dirty="0"/>
              <a:t>evidence </a:t>
            </a:r>
            <a:r>
              <a:rPr lang="en-US" dirty="0" smtClean="0"/>
              <a:t>of both: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being </a:t>
            </a:r>
            <a:r>
              <a:rPr lang="en-US" sz="3000" dirty="0"/>
              <a:t>under the </a:t>
            </a:r>
            <a:r>
              <a:rPr lang="en-US" sz="3000" dirty="0" smtClean="0"/>
              <a:t>influence of a substance…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…</a:t>
            </a:r>
            <a:r>
              <a:rPr lang="en-US" sz="3000" i="1" dirty="0" smtClean="0"/>
              <a:t>and</a:t>
            </a:r>
            <a:r>
              <a:rPr lang="en-US" sz="3000" dirty="0" smtClean="0"/>
              <a:t> that being under the influence of this substance hindered </a:t>
            </a:r>
            <a:r>
              <a:rPr lang="en-US" sz="3000" dirty="0"/>
              <a:t>the ability to drive </a:t>
            </a:r>
            <a:r>
              <a:rPr lang="en-US" sz="3000" dirty="0" smtClean="0"/>
              <a:t>safely (i.e., impairment).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T Document" ma:contentTypeID="0x010100C95025DAC7DC5B458692865356BDAF0C01003F6203BBCCE62149A971832E6CBB59CD" ma:contentTypeVersion="7" ma:contentTypeDescription="" ma:contentTypeScope="" ma:versionID="58eda55a09e0079d41133df946cc0fdd">
  <xsd:schema xmlns:xsd="http://www.w3.org/2001/XMLSchema" xmlns:xs="http://www.w3.org/2001/XMLSchema" xmlns:p="http://schemas.microsoft.com/office/2006/metadata/properties" xmlns:ns2="76bdb9c2-3652-4bd5-b330-1eb3d8127efd" xmlns:ns3="68277c8b-40b7-4975-9c2b-9735b8d0fd3a" targetNamespace="http://schemas.microsoft.com/office/2006/metadata/properties" ma:root="true" ma:fieldsID="7f3e1a6aa91ebbccf6f75901c16c696b" ns2:_="" ns3:_="">
    <xsd:import namespace="76bdb9c2-3652-4bd5-b330-1eb3d8127efd"/>
    <xsd:import namespace="68277c8b-40b7-4975-9c2b-9735b8d0fd3a"/>
    <xsd:element name="properties">
      <xsd:complexType>
        <xsd:sequence>
          <xsd:element name="documentManagement">
            <xsd:complexType>
              <xsd:all>
                <xsd:element ref="ns2:scGroup" minOccurs="0"/>
                <xsd:element ref="ns2:pdccc231aef342cf8ae39ad99e00fd85" minOccurs="0"/>
                <xsd:element ref="ns2:TaxCatchAll" minOccurs="0"/>
                <xsd:element ref="ns2:TaxCatchAllLabel" minOccurs="0"/>
                <xsd:element ref="ns2:c700ff25e99e4baaab6915db9322d896" minOccurs="0"/>
                <xsd:element ref="ns3:lcDisplayOn" minOccurs="0"/>
                <xsd:element ref="ns2:sc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b9c2-3652-4bd5-b330-1eb3d8127efd" elementFormDefault="qualified">
    <xsd:import namespace="http://schemas.microsoft.com/office/2006/documentManagement/types"/>
    <xsd:import namespace="http://schemas.microsoft.com/office/infopath/2007/PartnerControls"/>
    <xsd:element name="scGroup" ma:index="8" nillable="true" ma:displayName="Group By" ma:internalName="scGroup">
      <xsd:simpleType>
        <xsd:restriction base="dms:Text">
          <xsd:maxLength value="255"/>
        </xsd:restriction>
      </xsd:simpleType>
    </xsd:element>
    <xsd:element name="pdccc231aef342cf8ae39ad99e00fd85" ma:index="9" ma:taxonomy="true" ma:internalName="pdccc231aef342cf8ae39ad99e00fd85" ma:taxonomyFieldName="scShowOn" ma:displayName="Show On" ma:default="" ma:fieldId="{9dccc231-aef3-42cf-8ae3-9ad99e00fd85}" ma:taxonomyMulti="true" ma:sspId="d5194381-d5f3-48ad-bfdf-a4e78978e60f" ma:termSetId="60be2733-c40e-4f75-96cc-b67d4d71e1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904c6fb-bdbd-4e89-9e2a-629e119dbe4b}" ma:internalName="TaxCatchAll" ma:showField="CatchAllData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904c6fb-bdbd-4e89-9e2a-629e119dbe4b}" ma:internalName="TaxCatchAllLabel" ma:readOnly="true" ma:showField="CatchAllDataLabel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00ff25e99e4baaab6915db9322d896" ma:index="13" nillable="true" ma:taxonomy="true" ma:internalName="c700ff25e99e4baaab6915db9322d896" ma:taxonomyFieldName="scEntity" ma:displayName="Entity" ma:default="" ma:fieldId="{c700ff25-e99e-4baa-ab69-15db9322d896}" ma:sspId="d5194381-d5f3-48ad-bfdf-a4e78978e60f" ma:termSetId="4d8c84bd-b8bf-48dc-90c3-b4c9c9eff3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cRollupDescription" ma:index="16" nillable="true" ma:displayName="Rollup Description" ma:internalName="scRollup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7c8b-40b7-4975-9c2b-9735b8d0fd3a" elementFormDefault="qualified">
    <xsd:import namespace="http://schemas.microsoft.com/office/2006/documentManagement/types"/>
    <xsd:import namespace="http://schemas.microsoft.com/office/infopath/2007/PartnerControls"/>
    <xsd:element name="lcDisplayOn" ma:index="15" nillable="true" ma:displayName="Display On" ma:list="{37531895-d50e-4f41-9c78-15ded0f6e7b2}" ma:internalName="lcDisplayOn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DisplayOn xmlns="68277c8b-40b7-4975-9c2b-9735b8d0fd3a">
      <Value>26</Value>
    </lcDisplayOn>
    <c700ff25e99e4baaab6915db9322d896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Impaired Driving</TermName>
          <TermId xmlns="http://schemas.microsoft.com/office/infopath/2007/PartnerControls">29e886d1-8142-4310-a6f0-7b74f82038a4</TermId>
        </TermInfo>
      </Terms>
    </c700ff25e99e4baaab6915db9322d896>
    <scGroup xmlns="76bdb9c2-3652-4bd5-b330-1eb3d8127efd" xsi:nil="true"/>
    <TaxCatchAll xmlns="76bdb9c2-3652-4bd5-b330-1eb3d8127efd">
      <Value>41</Value>
      <Value>225</Value>
    </TaxCatchAll>
    <scRollupDescription xmlns="76bdb9c2-3652-4bd5-b330-1eb3d8127efd" xsi:nil="true"/>
    <pdccc231aef342cf8ae39ad99e00fd85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Impaired Driver Enforcement Programs</TermName>
          <TermId xmlns="http://schemas.microsoft.com/office/infopath/2007/PartnerControls">779dc7de-26df-4636-84cb-945c71b6c6b3</TermId>
        </TermInfo>
      </Terms>
    </pdccc231aef342cf8ae39ad99e00fd85>
  </documentManagement>
</p:properties>
</file>

<file path=customXml/itemProps1.xml><?xml version="1.0" encoding="utf-8"?>
<ds:datastoreItem xmlns:ds="http://schemas.openxmlformats.org/officeDocument/2006/customXml" ds:itemID="{BB422C85-52AF-4AFC-9D7A-CDCF39F7FB72}"/>
</file>

<file path=customXml/itemProps2.xml><?xml version="1.0" encoding="utf-8"?>
<ds:datastoreItem xmlns:ds="http://schemas.openxmlformats.org/officeDocument/2006/customXml" ds:itemID="{4C9B9776-58C7-41A3-B168-1D044AC52408}"/>
</file>

<file path=customXml/itemProps3.xml><?xml version="1.0" encoding="utf-8"?>
<ds:datastoreItem xmlns:ds="http://schemas.openxmlformats.org/officeDocument/2006/customXml" ds:itemID="{3C2F6216-8440-4BCC-9908-AE74FE23C4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33983</TotalTime>
  <Words>1194</Words>
  <Application>Microsoft Office PowerPoint</Application>
  <PresentationFormat>On-screen Show (4:3)</PresentationFormat>
  <Paragraphs>119</Paragraphs>
  <Slides>23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Office Theme</vt:lpstr>
      <vt:lpstr>Cannabis consumption and  driving impairment assessment on a closed course: A research proposal</vt:lpstr>
      <vt:lpstr>Cannabis and driving in California</vt:lpstr>
      <vt:lpstr>Background</vt:lpstr>
      <vt:lpstr>The alcohol model of impairment</vt:lpstr>
      <vt:lpstr>The alcohol model of impairment</vt:lpstr>
      <vt:lpstr>Applying the same model to cannabis</vt:lpstr>
      <vt:lpstr>Establishing cannabis impairment</vt:lpstr>
      <vt:lpstr>Establishing cannabis impairment</vt:lpstr>
      <vt:lpstr>Distinguishing impairment from consumption (legally)</vt:lpstr>
      <vt:lpstr>Distinguishing impairment from consumption (scientifically)</vt:lpstr>
      <vt:lpstr>Limited applicability of previous research</vt:lpstr>
      <vt:lpstr>An impairment standard for validation of SFSTs</vt:lpstr>
      <vt:lpstr>Other important design features</vt:lpstr>
      <vt:lpstr>Other important design features</vt:lpstr>
      <vt:lpstr>Other important design features</vt:lpstr>
      <vt:lpstr>Other important design features</vt:lpstr>
      <vt:lpstr>Other important design features</vt:lpstr>
      <vt:lpstr>Overview of the procedure</vt:lpstr>
      <vt:lpstr>Some additional features</vt:lpstr>
      <vt:lpstr>When random effects are treated as fixed </vt:lpstr>
      <vt:lpstr>When random effects are treated as fixed </vt:lpstr>
      <vt:lpstr>If all goes according to plan…</vt:lpstr>
      <vt:lpstr>Questions?</vt:lpstr>
    </vt:vector>
  </TitlesOfParts>
  <Company>DMV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Mark C.@DMV</dc:creator>
  <cp:lastModifiedBy>Camp, Bayliss J.@DMV</cp:lastModifiedBy>
  <cp:revision>461</cp:revision>
  <cp:lastPrinted>2019-06-04T20:07:49Z</cp:lastPrinted>
  <dcterms:created xsi:type="dcterms:W3CDTF">2016-10-20T20:52:35Z</dcterms:created>
  <dcterms:modified xsi:type="dcterms:W3CDTF">2019-06-04T21:29:05Z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0x010100C95025DAC7DC5B458692865356BDAF0C01003F6203BBCCE62149A971832E6CBB59CD</vt:lpwstr>
  </property>
  <property fmtid="{D5CDD505-2E9C-101B-9397-08002B2CF9AE}" pid="3" name="scEntity">
    <vt:lpwstr>41;#Impaired Driving|29e886d1-8142-4310-a6f0-7b74f82038a4</vt:lpwstr>
  </property>
  <property fmtid="{D5CDD505-2E9C-101B-9397-08002B2CF9AE}" pid="4" name="scShowOn">
    <vt:lpwstr>225;#Impaired Driver Enforcement Programs|779dc7de-26df-4636-84cb-945c71b6c6b3</vt:lpwstr>
  </property>
</Properties>
</file>