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4711" autoAdjust="0"/>
  </p:normalViewPr>
  <p:slideViewPr>
    <p:cSldViewPr snapToGrid="0" snapToObjects="1">
      <p:cViewPr varScale="1">
        <p:scale>
          <a:sx n="123" d="100"/>
          <a:sy n="123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5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6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7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3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5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1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0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6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6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FA76-BEA3-6047-BB41-465FE42E3F9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42B9-B3F8-0841-8236-8286774A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2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1949"/>
            <a:ext cx="7772400" cy="181030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Performance-Based DUI 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86264"/>
            <a:ext cx="6400800" cy="1386928"/>
          </a:xfrm>
        </p:spPr>
        <p:txBody>
          <a:bodyPr>
            <a:normAutofit/>
          </a:bodyPr>
          <a:lstStyle/>
          <a:p>
            <a:r>
              <a:rPr lang="en-US" sz="2400" b="1" dirty="0"/>
              <a:t>By Dale Gieringer, Ph.D.</a:t>
            </a:r>
          </a:p>
          <a:p>
            <a:r>
              <a:rPr lang="en-US" sz="2400" b="1" dirty="0"/>
              <a:t>	Director, Cal NORML </a:t>
            </a:r>
          </a:p>
          <a:p>
            <a:r>
              <a:rPr lang="en-US" sz="2400" b="1" dirty="0" err="1"/>
              <a:t>www.canorml.org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69298" y="4438173"/>
            <a:ext cx="3842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CHP Drug DUI Task Force Presentation</a:t>
            </a:r>
          </a:p>
          <a:p>
            <a:pPr algn="ctr"/>
            <a:r>
              <a:rPr lang="en-US" b="1" dirty="0"/>
              <a:t>Sacramento, Oct 14, 2019</a:t>
            </a:r>
          </a:p>
        </p:txBody>
      </p:sp>
    </p:spTree>
    <p:extLst>
      <p:ext uri="{BB962C8B-B14F-4D97-AF65-F5344CB8AC3E}">
        <p14:creationId xmlns:p14="http://schemas.microsoft.com/office/powerpoint/2010/main" val="125147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Impairment Testing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8011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/>
              <a:t>No breathalyzer test equivalent for THC (or other drugs)</a:t>
            </a:r>
          </a:p>
          <a:p>
            <a:pPr marL="0" indent="0">
              <a:buNone/>
            </a:pPr>
            <a:r>
              <a:rPr lang="en-US"/>
              <a:t>    </a:t>
            </a:r>
            <a:r>
              <a:rPr lang="en-US" u="sng"/>
              <a:t>THC </a:t>
            </a:r>
            <a:r>
              <a:rPr lang="en-US" u="sng" dirty="0"/>
              <a:t>blood (or saliva or urine) levels not predictive of measured impairment</a:t>
            </a:r>
          </a:p>
          <a:p>
            <a:endParaRPr lang="en-US" b="1" i="1" dirty="0"/>
          </a:p>
          <a:p>
            <a:r>
              <a:rPr lang="en-US" b="1" i="1" dirty="0"/>
              <a:t>NHTSA (2016): </a:t>
            </a:r>
            <a:r>
              <a:rPr lang="en-US" dirty="0"/>
              <a:t>“It is difficult to establish a relationship between a person's THC blood or plasma concentration and performance impairing effects” </a:t>
            </a:r>
          </a:p>
          <a:p>
            <a:r>
              <a:rPr lang="en-US" b="1" i="1" dirty="0"/>
              <a:t>NHTSA (2017): </a:t>
            </a:r>
            <a:r>
              <a:rPr lang="en-US" dirty="0"/>
              <a:t>Per se blood tests limits for cannabis “are not evidence-based”</a:t>
            </a:r>
          </a:p>
          <a:p>
            <a:r>
              <a:rPr lang="en-US" b="1" i="1" dirty="0"/>
              <a:t>Congressional Research Service  (2019): </a:t>
            </a:r>
            <a:r>
              <a:rPr lang="en-US" dirty="0"/>
              <a:t>“no reliable test to indicate impairment from marijuana” </a:t>
            </a:r>
          </a:p>
          <a:p>
            <a:r>
              <a:rPr lang="en-US" b="1" i="1" dirty="0"/>
              <a:t>Dr. Marilyn </a:t>
            </a:r>
            <a:r>
              <a:rPr lang="en-US" b="1" i="1" dirty="0" err="1"/>
              <a:t>Huestis</a:t>
            </a:r>
            <a:r>
              <a:rPr lang="en-US" b="1" i="1" dirty="0"/>
              <a:t> </a:t>
            </a:r>
            <a:r>
              <a:rPr lang="en-US" i="1" dirty="0"/>
              <a:t>(ex-NIDA): </a:t>
            </a:r>
            <a:r>
              <a:rPr lang="en-US" dirty="0"/>
              <a:t>"There is no one blood or oral fluid concentration that can differentiate impaired and not impaired”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94D3-3310-4209-85CB-311CECD1D8F0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 descr="Logo Full - Black@2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6334126"/>
            <a:ext cx="914400" cy="40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Impairing Effects of THC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60163" cy="5115457"/>
          </a:xfrm>
        </p:spPr>
        <p:txBody>
          <a:bodyPr>
            <a:normAutofit fontScale="92500"/>
          </a:bodyPr>
          <a:lstStyle/>
          <a:p>
            <a:r>
              <a:rPr lang="en-US" dirty="0"/>
              <a:t>Speed &amp; distance variability </a:t>
            </a:r>
            <a:r>
              <a:rPr lang="en-US" sz="2600" dirty="0"/>
              <a:t>(</a:t>
            </a:r>
            <a:r>
              <a:rPr lang="en-US" sz="2600" dirty="0" err="1"/>
              <a:t>Robbe</a:t>
            </a:r>
            <a:r>
              <a:rPr lang="en-US" sz="2600" dirty="0"/>
              <a:t> 1994 )</a:t>
            </a:r>
          </a:p>
          <a:p>
            <a:r>
              <a:rPr lang="en-US" dirty="0"/>
              <a:t>Lane tracking </a:t>
            </a:r>
            <a:r>
              <a:rPr lang="en-US" sz="2600" dirty="0"/>
              <a:t>(Smiley 1999)</a:t>
            </a:r>
          </a:p>
          <a:p>
            <a:r>
              <a:rPr lang="en-US" dirty="0"/>
              <a:t>Peripheral Vision </a:t>
            </a:r>
            <a:r>
              <a:rPr lang="en-US" sz="2600" dirty="0"/>
              <a:t>(</a:t>
            </a:r>
            <a:r>
              <a:rPr lang="en-US" sz="2600" dirty="0" err="1"/>
              <a:t>Moskowitz</a:t>
            </a:r>
            <a:r>
              <a:rPr lang="en-US" sz="2600" dirty="0"/>
              <a:t>, 1972)</a:t>
            </a:r>
          </a:p>
          <a:p>
            <a:r>
              <a:rPr lang="en-US" dirty="0"/>
              <a:t>Balance </a:t>
            </a:r>
            <a:r>
              <a:rPr lang="en-US" sz="2600" dirty="0"/>
              <a:t>(</a:t>
            </a:r>
            <a:r>
              <a:rPr lang="en-US" sz="2600" dirty="0" err="1"/>
              <a:t>Bondallaz</a:t>
            </a:r>
            <a:r>
              <a:rPr lang="en-US" sz="2600" dirty="0"/>
              <a:t> et al., 2016)</a:t>
            </a:r>
          </a:p>
          <a:p>
            <a:r>
              <a:rPr lang="en-US" dirty="0"/>
              <a:t>Reaction Time (esp. complex)  </a:t>
            </a:r>
            <a:r>
              <a:rPr lang="en-US" sz="2600" dirty="0"/>
              <a:t>(</a:t>
            </a:r>
            <a:r>
              <a:rPr lang="en-US" sz="2600" dirty="0" err="1"/>
              <a:t>Ramaekers</a:t>
            </a:r>
            <a:r>
              <a:rPr lang="en-US" sz="2600" dirty="0"/>
              <a:t> 2006)</a:t>
            </a:r>
          </a:p>
          <a:p>
            <a:r>
              <a:rPr lang="en-US" dirty="0"/>
              <a:t>Divided attention tasks </a:t>
            </a:r>
            <a:r>
              <a:rPr lang="en-US" sz="2600" dirty="0"/>
              <a:t>(Anderson et al 2010)</a:t>
            </a:r>
          </a:p>
          <a:p>
            <a:r>
              <a:rPr lang="en-US" dirty="0"/>
              <a:t>Getting lost</a:t>
            </a:r>
          </a:p>
          <a:p>
            <a:r>
              <a:rPr lang="en-US" dirty="0"/>
              <a:t>Slower, more cautious driving </a:t>
            </a:r>
            <a:r>
              <a:rPr lang="en-US" sz="2600" dirty="0"/>
              <a:t>(Smiley1999)</a:t>
            </a:r>
          </a:p>
          <a:p>
            <a:r>
              <a:rPr lang="en-US" dirty="0"/>
              <a:t>Tolerance in chronic users </a:t>
            </a:r>
            <a:r>
              <a:rPr lang="en-US" sz="2600" dirty="0"/>
              <a:t>(Hart 2001, </a:t>
            </a:r>
            <a:r>
              <a:rPr lang="en-US" sz="2600" dirty="0" err="1"/>
              <a:t>Ramaekers</a:t>
            </a:r>
            <a:r>
              <a:rPr lang="en-US" sz="2600" dirty="0"/>
              <a:t> 2011)</a:t>
            </a:r>
          </a:p>
        </p:txBody>
      </p:sp>
    </p:spTree>
    <p:extLst>
      <p:ext uri="{BB962C8B-B14F-4D97-AF65-F5344CB8AC3E}">
        <p14:creationId xmlns:p14="http://schemas.microsoft.com/office/powerpoint/2010/main" val="419221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Detection Methods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Drug Recognition Experts</a:t>
            </a:r>
          </a:p>
          <a:p>
            <a:r>
              <a:rPr lang="en-US" dirty="0"/>
              <a:t>Standard Field Sobriety Test (SFST)</a:t>
            </a:r>
          </a:p>
          <a:p>
            <a:pPr marL="0" indent="0">
              <a:buNone/>
            </a:pPr>
            <a:r>
              <a:rPr lang="en-US" sz="2400" dirty="0"/>
              <a:t>		Walk and turn (WAT)</a:t>
            </a:r>
          </a:p>
          <a:p>
            <a:pPr marL="0" indent="0">
              <a:buNone/>
            </a:pPr>
            <a:r>
              <a:rPr lang="en-US" sz="2400" dirty="0"/>
              <a:t>		One leg standing (OLS)</a:t>
            </a:r>
          </a:p>
          <a:p>
            <a:pPr marL="0" indent="0">
              <a:buNone/>
            </a:pPr>
            <a:r>
              <a:rPr lang="en-US" sz="2400" dirty="0"/>
              <a:t>		Horizontal gaze </a:t>
            </a:r>
            <a:r>
              <a:rPr lang="en-US" sz="2400" dirty="0" err="1"/>
              <a:t>nystagmus</a:t>
            </a:r>
            <a:r>
              <a:rPr lang="en-US" sz="2400" dirty="0"/>
              <a:t> (HGN)</a:t>
            </a:r>
          </a:p>
          <a:p>
            <a:pPr marL="0" indent="0">
              <a:buNone/>
            </a:pPr>
            <a:r>
              <a:rPr lang="en-US" sz="2400" dirty="0"/>
              <a:t>	Studies: </a:t>
            </a:r>
          </a:p>
          <a:p>
            <a:pPr marL="0" indent="0">
              <a:buNone/>
            </a:pPr>
            <a:r>
              <a:rPr lang="en-US" sz="2400" dirty="0"/>
              <a:t>	     </a:t>
            </a:r>
            <a:r>
              <a:rPr lang="en-US" sz="2400" dirty="0" err="1"/>
              <a:t>Bosker</a:t>
            </a:r>
            <a:r>
              <a:rPr lang="en-US" sz="2400" dirty="0"/>
              <a:t> et al. 2011:</a:t>
            </a:r>
          </a:p>
          <a:p>
            <a:pPr marL="0" indent="0">
              <a:buNone/>
            </a:pPr>
            <a:r>
              <a:rPr lang="en-US" sz="2400" dirty="0"/>
              <a:t>			OLS “Mildly sensitive” to THC in heavy users:</a:t>
            </a:r>
          </a:p>
          <a:p>
            <a:pPr marL="0" indent="0">
              <a:buNone/>
            </a:pPr>
            <a:r>
              <a:rPr lang="en-US" sz="2400" dirty="0"/>
              <a:t>	     </a:t>
            </a:r>
            <a:r>
              <a:rPr lang="en-US" sz="2400" dirty="0" err="1"/>
              <a:t>Papafotiou</a:t>
            </a:r>
            <a:r>
              <a:rPr lang="en-US" sz="2400" dirty="0"/>
              <a:t> 2005:   </a:t>
            </a:r>
          </a:p>
          <a:p>
            <a:pPr marL="0" indent="0">
              <a:buNone/>
            </a:pPr>
            <a:r>
              <a:rPr lang="en-US" sz="2400" dirty="0"/>
              <a:t>	    	    WAT &amp; OLS sensitive to THC in occasional users; </a:t>
            </a:r>
          </a:p>
          <a:p>
            <a:pPr marL="0" indent="0">
              <a:buNone/>
            </a:pPr>
            <a:r>
              <a:rPr lang="en-US" sz="2400" dirty="0"/>
              <a:t>		    </a:t>
            </a:r>
            <a:r>
              <a:rPr lang="en-US" sz="2400" u="sng" dirty="0"/>
              <a:t>not</a:t>
            </a:r>
            <a:r>
              <a:rPr lang="en-US" sz="2400" dirty="0"/>
              <a:t> HGN;  but head movements or jerks (HMJ)</a:t>
            </a:r>
          </a:p>
          <a:p>
            <a:pPr marL="0" indent="0">
              <a:buNone/>
            </a:pPr>
            <a:r>
              <a:rPr lang="en-US" sz="2400" dirty="0"/>
              <a:t>	  </a:t>
            </a:r>
          </a:p>
        </p:txBody>
      </p:sp>
    </p:spTree>
    <p:extLst>
      <p:ext uri="{BB962C8B-B14F-4D97-AF65-F5344CB8AC3E}">
        <p14:creationId xmlns:p14="http://schemas.microsoft.com/office/powerpoint/2010/main" val="400181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Computer App Impairment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en-US" dirty="0"/>
              <a:t>Measure performance, not body chemistry</a:t>
            </a:r>
          </a:p>
          <a:p>
            <a:pPr>
              <a:buFont typeface="Wingdings" charset="2"/>
              <a:buChar char="ü"/>
            </a:pPr>
            <a:r>
              <a:rPr lang="en-US" dirty="0"/>
              <a:t>Non-invasive</a:t>
            </a:r>
          </a:p>
          <a:p>
            <a:pPr>
              <a:buFont typeface="Wingdings" charset="2"/>
              <a:buChar char="ü"/>
            </a:pPr>
            <a:r>
              <a:rPr lang="en-US" dirty="0"/>
              <a:t>Inexpensive</a:t>
            </a:r>
          </a:p>
          <a:p>
            <a:pPr>
              <a:buFont typeface="Wingdings" charset="2"/>
              <a:buChar char="ü"/>
            </a:pPr>
            <a:r>
              <a:rPr lang="en-US" dirty="0"/>
              <a:t>Not drug-specific</a:t>
            </a:r>
          </a:p>
          <a:p>
            <a:pPr>
              <a:buFont typeface="Wingdings" charset="2"/>
              <a:buChar char="Ø"/>
            </a:pPr>
            <a:r>
              <a:rPr lang="en-US" dirty="0"/>
              <a:t>Individual baselines vary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Developmental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Workplace performance tests -  in use </a:t>
            </a:r>
          </a:p>
          <a:p>
            <a:pPr marL="0" indent="0">
              <a:buNone/>
            </a:pPr>
            <a:r>
              <a:rPr lang="en-US" sz="2400" b="1" dirty="0"/>
              <a:t>		</a:t>
            </a:r>
            <a:r>
              <a:rPr lang="en-US" sz="2400" dirty="0"/>
              <a:t>(Bowles-Langley Tech, Predictive Safety)</a:t>
            </a:r>
          </a:p>
          <a:p>
            <a:r>
              <a:rPr lang="en-US" b="1" dirty="0"/>
              <a:t>Driving tests - under development</a:t>
            </a:r>
          </a:p>
          <a:p>
            <a:pPr marL="0" indent="0">
              <a:buNone/>
            </a:pPr>
            <a:r>
              <a:rPr lang="en-US" b="1" dirty="0"/>
              <a:t>		</a:t>
            </a:r>
            <a:r>
              <a:rPr lang="en-US" sz="2400" dirty="0"/>
              <a:t>(DRUID®, U Chicago, </a:t>
            </a:r>
            <a:r>
              <a:rPr lang="en-US" sz="2400" dirty="0" err="1"/>
              <a:t>Omiga</a:t>
            </a:r>
            <a:r>
              <a:rPr lang="en-US" sz="2400" dirty="0"/>
              <a:t>®, </a:t>
            </a:r>
            <a:r>
              <a:rPr lang="en-US" sz="2400" dirty="0" err="1"/>
              <a:t>Visulyzer</a:t>
            </a:r>
            <a:r>
              <a:rPr lang="en-US" sz="2400" dirty="0"/>
              <a:t>®, et al.)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4375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141259" cy="778096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0000"/>
                </a:solidFill>
              </a:rPr>
              <a:t>MyCanary</a:t>
            </a:r>
            <a:r>
              <a:rPr lang="en-US" sz="4000" dirty="0">
                <a:solidFill>
                  <a:srgbClr val="FF0000"/>
                </a:solidFill>
              </a:rPr>
              <a:t> app *</a:t>
            </a:r>
          </a:p>
        </p:txBody>
      </p:sp>
      <p:pic>
        <p:nvPicPr>
          <p:cNvPr id="5" name="Content Placeholder 4" descr="MyCanary_pic_temp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19" t="5570" r="4719" b="-3708"/>
          <a:stretch/>
        </p:blipFill>
        <p:spPr>
          <a:xfrm>
            <a:off x="4976485" y="919753"/>
            <a:ext cx="3402930" cy="5938247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141259" cy="4691063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2400" b="1" dirty="0"/>
              <a:t>Developed for self-evaluation</a:t>
            </a:r>
            <a:br>
              <a:rPr lang="en-US" sz="2400" b="1" dirty="0"/>
            </a:br>
            <a:r>
              <a:rPr lang="en-US" sz="2400" b="1" dirty="0"/>
              <a:t>   of cannabis-using drivers</a:t>
            </a:r>
          </a:p>
          <a:p>
            <a:endParaRPr lang="en-US" sz="2400" b="1" dirty="0"/>
          </a:p>
          <a:p>
            <a:r>
              <a:rPr lang="en-US" sz="2400" b="1" dirty="0"/>
              <a:t>Tests:</a:t>
            </a:r>
          </a:p>
          <a:p>
            <a:r>
              <a:rPr lang="en-US" sz="2400" b="1" dirty="0"/>
              <a:t>   6-Digit Memory</a:t>
            </a:r>
          </a:p>
          <a:p>
            <a:r>
              <a:rPr lang="en-US" sz="2400" b="1" dirty="0"/>
              <a:t>   Finger tracking reaction</a:t>
            </a:r>
          </a:p>
          <a:p>
            <a:r>
              <a:rPr lang="en-US" sz="2400" b="1" dirty="0"/>
              <a:t>   Time estimation  (20 sec)</a:t>
            </a:r>
          </a:p>
          <a:p>
            <a:r>
              <a:rPr lang="en-US" sz="2400" b="1" dirty="0"/>
              <a:t>   One leg standing balance</a:t>
            </a:r>
          </a:p>
          <a:p>
            <a:endParaRPr lang="en-US" sz="2400" b="1" dirty="0"/>
          </a:p>
          <a:p>
            <a:pPr algn="ctr"/>
            <a:r>
              <a:rPr lang="en-US" sz="1800" b="1" dirty="0"/>
              <a:t>*(No longer on market)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4382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T Document" ma:contentTypeID="0x010100C95025DAC7DC5B458692865356BDAF0C01003F6203BBCCE62149A971832E6CBB59CD" ma:contentTypeVersion="7" ma:contentTypeDescription="" ma:contentTypeScope="" ma:versionID="58eda55a09e0079d41133df946cc0fdd">
  <xsd:schema xmlns:xsd="http://www.w3.org/2001/XMLSchema" xmlns:xs="http://www.w3.org/2001/XMLSchema" xmlns:p="http://schemas.microsoft.com/office/2006/metadata/properties" xmlns:ns2="76bdb9c2-3652-4bd5-b330-1eb3d8127efd" xmlns:ns3="68277c8b-40b7-4975-9c2b-9735b8d0fd3a" targetNamespace="http://schemas.microsoft.com/office/2006/metadata/properties" ma:root="true" ma:fieldsID="7f3e1a6aa91ebbccf6f75901c16c696b" ns2:_="" ns3:_="">
    <xsd:import namespace="76bdb9c2-3652-4bd5-b330-1eb3d8127efd"/>
    <xsd:import namespace="68277c8b-40b7-4975-9c2b-9735b8d0fd3a"/>
    <xsd:element name="properties">
      <xsd:complexType>
        <xsd:sequence>
          <xsd:element name="documentManagement">
            <xsd:complexType>
              <xsd:all>
                <xsd:element ref="ns2:scGroup" minOccurs="0"/>
                <xsd:element ref="ns2:pdccc231aef342cf8ae39ad99e00fd85" minOccurs="0"/>
                <xsd:element ref="ns2:TaxCatchAll" minOccurs="0"/>
                <xsd:element ref="ns2:TaxCatchAllLabel" minOccurs="0"/>
                <xsd:element ref="ns2:c700ff25e99e4baaab6915db9322d896" minOccurs="0"/>
                <xsd:element ref="ns3:lcDisplayOn" minOccurs="0"/>
                <xsd:element ref="ns2:scRollup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db9c2-3652-4bd5-b330-1eb3d8127efd" elementFormDefault="qualified">
    <xsd:import namespace="http://schemas.microsoft.com/office/2006/documentManagement/types"/>
    <xsd:import namespace="http://schemas.microsoft.com/office/infopath/2007/PartnerControls"/>
    <xsd:element name="scGroup" ma:index="8" nillable="true" ma:displayName="Group By" ma:internalName="scGroup">
      <xsd:simpleType>
        <xsd:restriction base="dms:Text">
          <xsd:maxLength value="255"/>
        </xsd:restriction>
      </xsd:simpleType>
    </xsd:element>
    <xsd:element name="pdccc231aef342cf8ae39ad99e00fd85" ma:index="9" ma:taxonomy="true" ma:internalName="pdccc231aef342cf8ae39ad99e00fd85" ma:taxonomyFieldName="scShowOn" ma:displayName="Show On" ma:default="" ma:fieldId="{9dccc231-aef3-42cf-8ae3-9ad99e00fd85}" ma:taxonomyMulti="true" ma:sspId="d5194381-d5f3-48ad-bfdf-a4e78978e60f" ma:termSetId="60be2733-c40e-4f75-96cc-b67d4d71e19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904c6fb-bdbd-4e89-9e2a-629e119dbe4b}" ma:internalName="TaxCatchAll" ma:showField="CatchAllData" ma:web="76bdb9c2-3652-4bd5-b330-1eb3d8127e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2904c6fb-bdbd-4e89-9e2a-629e119dbe4b}" ma:internalName="TaxCatchAllLabel" ma:readOnly="true" ma:showField="CatchAllDataLabel" ma:web="76bdb9c2-3652-4bd5-b330-1eb3d8127e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700ff25e99e4baaab6915db9322d896" ma:index="13" nillable="true" ma:taxonomy="true" ma:internalName="c700ff25e99e4baaab6915db9322d896" ma:taxonomyFieldName="scEntity" ma:displayName="Entity" ma:default="" ma:fieldId="{c700ff25-e99e-4baa-ab69-15db9322d896}" ma:sspId="d5194381-d5f3-48ad-bfdf-a4e78978e60f" ma:termSetId="4d8c84bd-b8bf-48dc-90c3-b4c9c9eff3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cRollupDescription" ma:index="16" nillable="true" ma:displayName="Rollup Description" ma:internalName="scRollup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77c8b-40b7-4975-9c2b-9735b8d0fd3a" elementFormDefault="qualified">
    <xsd:import namespace="http://schemas.microsoft.com/office/2006/documentManagement/types"/>
    <xsd:import namespace="http://schemas.microsoft.com/office/infopath/2007/PartnerControls"/>
    <xsd:element name="lcDisplayOn" ma:index="15" nillable="true" ma:displayName="Display On" ma:list="{37531895-d50e-4f41-9c78-15ded0f6e7b2}" ma:internalName="lcDisplayOn" ma:showField="Title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DisplayOn xmlns="68277c8b-40b7-4975-9c2b-9735b8d0fd3a">
      <Value>26</Value>
    </lcDisplayOn>
    <c700ff25e99e4baaab6915db9322d896 xmlns="76bdb9c2-3652-4bd5-b330-1eb3d8127efd">
      <Terms xmlns="http://schemas.microsoft.com/office/infopath/2007/PartnerControls">
        <TermInfo xmlns="http://schemas.microsoft.com/office/infopath/2007/PartnerControls">
          <TermName xmlns="http://schemas.microsoft.com/office/infopath/2007/PartnerControls">Impaired Driving</TermName>
          <TermId xmlns="http://schemas.microsoft.com/office/infopath/2007/PartnerControls">29e886d1-8142-4310-a6f0-7b74f82038a4</TermId>
        </TermInfo>
      </Terms>
    </c700ff25e99e4baaab6915db9322d896>
    <scGroup xmlns="76bdb9c2-3652-4bd5-b330-1eb3d8127efd" xsi:nil="true"/>
    <TaxCatchAll xmlns="76bdb9c2-3652-4bd5-b330-1eb3d8127efd">
      <Value>41</Value>
      <Value>312</Value>
    </TaxCatchAll>
    <scRollupDescription xmlns="76bdb9c2-3652-4bd5-b330-1eb3d8127efd" xsi:nil="true"/>
    <pdccc231aef342cf8ae39ad99e00fd85 xmlns="76bdb9c2-3652-4bd5-b330-1eb3d8127efd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 Public Notice</TermName>
          <TermId xmlns="http://schemas.microsoft.com/office/infopath/2007/PartnerControls">0d8b8bf7-3186-4253-a8c8-f5057fa35a19</TermId>
        </TermInfo>
      </Terms>
    </pdccc231aef342cf8ae39ad99e00fd85>
  </documentManagement>
</p:properties>
</file>

<file path=customXml/itemProps1.xml><?xml version="1.0" encoding="utf-8"?>
<ds:datastoreItem xmlns:ds="http://schemas.openxmlformats.org/officeDocument/2006/customXml" ds:itemID="{E2F83C72-68ED-49EF-8E73-AB1D5E5FCD85}"/>
</file>

<file path=customXml/itemProps2.xml><?xml version="1.0" encoding="utf-8"?>
<ds:datastoreItem xmlns:ds="http://schemas.openxmlformats.org/officeDocument/2006/customXml" ds:itemID="{6F29EA80-5737-47D3-A4F9-3D12C9333130}"/>
</file>

<file path=customXml/itemProps3.xml><?xml version="1.0" encoding="utf-8"?>
<ds:datastoreItem xmlns:ds="http://schemas.openxmlformats.org/officeDocument/2006/customXml" ds:itemID="{6D74A116-22F0-46F7-82CB-2D5D45B71BD1}"/>
</file>

<file path=docProps/app.xml><?xml version="1.0" encoding="utf-8"?>
<Properties xmlns="http://schemas.openxmlformats.org/officeDocument/2006/extended-properties" xmlns:vt="http://schemas.openxmlformats.org/officeDocument/2006/docPropsVTypes">
  <TotalTime>21832</TotalTime>
  <Words>252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Performance-Based DUI Testing</vt:lpstr>
      <vt:lpstr>Impairment Testing Concerns</vt:lpstr>
      <vt:lpstr>Impairing Effects of THC</vt:lpstr>
      <vt:lpstr>Detection Methods </vt:lpstr>
      <vt:lpstr>Computer App Impairment Tests</vt:lpstr>
      <vt:lpstr>Developmental Status</vt:lpstr>
      <vt:lpstr>MyCanary app 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Performance-Based DUI Testing</dc:title>
  <dc:creator>Dale Gieringer</dc:creator>
  <cp:lastModifiedBy>Uddin, Naseer@CHP</cp:lastModifiedBy>
  <cp:revision>42</cp:revision>
  <dcterms:created xsi:type="dcterms:W3CDTF">2019-09-19T16:06:17Z</dcterms:created>
  <dcterms:modified xsi:type="dcterms:W3CDTF">2019-10-16T17:12:36Z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0x010100C95025DAC7DC5B458692865356BDAF0C01003F6203BBCCE62149A971832E6CBB59CD</vt:lpwstr>
  </property>
  <property fmtid="{D5CDD505-2E9C-101B-9397-08002B2CF9AE}" pid="3" name="scEntity">
    <vt:lpwstr>41;#Impaired Driving|29e886d1-8142-4310-a6f0-7b74f82038a4</vt:lpwstr>
  </property>
  <property fmtid="{D5CDD505-2E9C-101B-9397-08002B2CF9AE}" pid="4" name="scShowOn">
    <vt:lpwstr>312;#Final Public Notice|0d8b8bf7-3186-4253-a8c8-f5057fa35a19</vt:lpwstr>
  </property>
</Properties>
</file>