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595" r:id="rId3"/>
    <p:sldId id="262" r:id="rId4"/>
    <p:sldId id="264" r:id="rId5"/>
    <p:sldId id="288" r:id="rId6"/>
    <p:sldId id="576" r:id="rId7"/>
    <p:sldId id="577" r:id="rId8"/>
    <p:sldId id="578" r:id="rId9"/>
    <p:sldId id="579" r:id="rId10"/>
    <p:sldId id="567" r:id="rId11"/>
    <p:sldId id="303" r:id="rId12"/>
    <p:sldId id="290" r:id="rId13"/>
    <p:sldId id="296" r:id="rId14"/>
    <p:sldId id="289" r:id="rId15"/>
    <p:sldId id="297" r:id="rId16"/>
    <p:sldId id="543" r:id="rId17"/>
    <p:sldId id="553" r:id="rId18"/>
    <p:sldId id="570" r:id="rId19"/>
    <p:sldId id="566" r:id="rId20"/>
    <p:sldId id="581" r:id="rId21"/>
    <p:sldId id="582" r:id="rId22"/>
    <p:sldId id="258" r:id="rId23"/>
    <p:sldId id="589" r:id="rId24"/>
    <p:sldId id="590" r:id="rId25"/>
    <p:sldId id="259" r:id="rId26"/>
    <p:sldId id="575" r:id="rId27"/>
    <p:sldId id="593" r:id="rId28"/>
    <p:sldId id="574" r:id="rId29"/>
    <p:sldId id="592" r:id="rId30"/>
    <p:sldId id="591" r:id="rId31"/>
    <p:sldId id="299" r:id="rId32"/>
    <p:sldId id="307" r:id="rId33"/>
    <p:sldId id="5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94"/>
  </p:normalViewPr>
  <p:slideViewPr>
    <p:cSldViewPr>
      <p:cViewPr varScale="1">
        <p:scale>
          <a:sx n="116" d="100"/>
          <a:sy n="116" d="100"/>
        </p:scale>
        <p:origin x="108" y="4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6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A0416-0F86-9D48-8508-B343B5E8A4B5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1BD8-536B-EB46-80B5-83DD1D3E4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60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EC0FF-5FBA-4E8F-9947-CF1F79A7DEAD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49F00-83CC-4A9F-9F1A-C0DF41B80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47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49F00-83CC-4A9F-9F1A-C0DF41B80D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9F00-83CC-4A9F-9F1A-C0DF41B80D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9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doses were informed based on our previous studies. Essentially for each of these routes of administration, we wanted a low dose that we knew would produce perceptible drug effects but that would not cause impairment (analogous to someone having 1 or 2 beers but still not being functionally impaired) and a high dose that we knew would produce stronger drug effects and more pronounced impairment that would negatively impact driving ability.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2D436-83C4-4B77-8187-9740D4BA248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27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2D436-83C4-4B77-8187-9740D4BA248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16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63C6-CA4A-4C45-AC8E-0C6AB97485F8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8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F1B2-2454-A845-BCCA-054D4AD17E88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7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BB3D-796F-794D-BD60-49AD346A7707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469900" y="457200"/>
            <a:ext cx="0" cy="6858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" name="Shape 15"/>
          <p:cNvSpPr txBox="1"/>
          <p:nvPr/>
        </p:nvSpPr>
        <p:spPr>
          <a:xfrm>
            <a:off x="584201" y="6054273"/>
            <a:ext cx="723900" cy="63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logo</a:t>
            </a:r>
            <a:endParaRPr sz="10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" name="Shape 16"/>
          <p:cNvCxnSpPr/>
          <p:nvPr/>
        </p:nvCxnSpPr>
        <p:spPr>
          <a:xfrm>
            <a:off x="469900" y="6124657"/>
            <a:ext cx="0" cy="4953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/>
        </p:nvCxnSpPr>
        <p:spPr>
          <a:xfrm>
            <a:off x="11163300" y="6124657"/>
            <a:ext cx="0" cy="4953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"/>
              <a:buNone/>
              <a:defRPr sz="225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77601" y="6048458"/>
            <a:ext cx="1155700" cy="63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14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endParaRPr lang="en-US"/>
          </a:p>
          <a:p>
            <a:pPr algn="l"/>
            <a:r>
              <a:rPr lang="en-US" sz="14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fld id="{00000000-1234-1234-1234-123412341234}" type="slidenum">
              <a:rPr lang="en-US" sz="1400" b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pPr algn="l"/>
              <a:t>‹#›</a:t>
            </a:fld>
            <a:endParaRPr sz="14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450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9F3E-8442-3347-804F-E0FF34AC9A2E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8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2FDA-5CE1-C34C-A610-AC0ED1B562B2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8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7860-47FF-294A-B7ED-39C7F3895E36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4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6C71-67F1-E345-8D28-6B0C0E391D53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2644-94A4-1F44-B970-BCF88126BA88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2FAA-21FE-024B-A865-BF4191E0A4E3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5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8332-F2FC-CB4A-A34D-9143B1DA4924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4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7015-A205-294A-8E34-45FD61BF0887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2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8778-5D6D-4249-94CB-F758012B04E1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694D3-3310-4209-85CB-311CECD1D8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 Full - Black@2x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334125"/>
            <a:ext cx="1219200" cy="4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2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n.lovrich@ws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12192000" cy="3048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Cannabis Impairment 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DRUID® App—Proof of Concept</a:t>
            </a:r>
            <a:br>
              <a:rPr lang="en-US" sz="4900" dirty="0"/>
            </a:br>
            <a:br>
              <a:rPr lang="en-US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11430000" cy="3962401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dirty="0"/>
              <a:t>Michael Milburn, Ph.D.             Ryan Vandrey, Ph.D.</a:t>
            </a:r>
          </a:p>
          <a:p>
            <a:r>
              <a:rPr lang="en-US" sz="3100" dirty="0"/>
              <a:t>                Founder, CSO                  Behavioral Pharmacology</a:t>
            </a:r>
          </a:p>
          <a:p>
            <a:r>
              <a:rPr lang="en-US" sz="3100" dirty="0"/>
              <a:t>                     </a:t>
            </a:r>
            <a:r>
              <a:rPr lang="en-US" sz="3100" dirty="0" err="1"/>
              <a:t>DRUIDapp</a:t>
            </a:r>
            <a:r>
              <a:rPr lang="en-US" sz="3100" dirty="0"/>
              <a:t>, Inc.          Johns Hopkins Medical Institute</a:t>
            </a:r>
          </a:p>
          <a:p>
            <a:endParaRPr lang="en-US" dirty="0"/>
          </a:p>
          <a:p>
            <a:r>
              <a:rPr lang="en-US" sz="4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for NIDA, Neuroscience and Behavior Division</a:t>
            </a:r>
          </a:p>
          <a:p>
            <a:r>
              <a:rPr lang="en-US" dirty="0"/>
              <a:t>September 20, 2019</a:t>
            </a:r>
          </a:p>
          <a:p>
            <a:r>
              <a:rPr lang="en-US" b="1" dirty="0">
                <a:solidFill>
                  <a:srgbClr val="0070C0"/>
                </a:solidFill>
              </a:rPr>
              <a:t>Presentation adapted for the California Highway Patrol Task Force on Impaired Driving by Dr. Nicholas Lovrich, Regents Professor Emeritus, Department of Criminal Justice and Criminology, Washington State University (Oct. 14</a:t>
            </a:r>
            <a:r>
              <a:rPr lang="en-US" b="1" baseline="30000" dirty="0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, 2019)</a:t>
            </a:r>
          </a:p>
          <a:p>
            <a:endParaRPr lang="en-US" dirty="0"/>
          </a:p>
        </p:txBody>
      </p:sp>
      <p:pic>
        <p:nvPicPr>
          <p:cNvPr id="7" name="Picture 6" descr="Logo Full - Black@2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334125"/>
            <a:ext cx="1219200" cy="4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4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4BB0-E4B3-4EB0-B71F-66E73ECE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Pre-SBIR Research:  Grant Application Pilot Testing Evidence Collected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EAFA0-E48A-47F5-A46E-0DDD2C003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Over-time measurement done</a:t>
            </a:r>
          </a:p>
          <a:p>
            <a:r>
              <a:rPr lang="en-US" sz="3600" dirty="0"/>
              <a:t>Reliability of scores testing done</a:t>
            </a:r>
          </a:p>
          <a:p>
            <a:r>
              <a:rPr lang="en-US" sz="3600" dirty="0"/>
              <a:t>Calibration across platforms done</a:t>
            </a:r>
          </a:p>
          <a:p>
            <a:r>
              <a:rPr lang="en-US" sz="3600" dirty="0"/>
              <a:t>Alcohol impairment testing done</a:t>
            </a:r>
          </a:p>
          <a:p>
            <a:r>
              <a:rPr lang="en-US" sz="3600" dirty="0"/>
              <a:t>Cannabis impairment testing done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1211D-5274-4AA1-BE5E-BC1A3793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1FAFA-7381-446F-A3B1-86F31DE315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905001"/>
            <a:ext cx="3138488" cy="3352800"/>
          </a:xfrm>
          <a:prstGeom prst="rect">
            <a:avLst/>
          </a:prstGeom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52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/?ui=2&amp;ik=4547bd5303&amp;view=fimg&amp;th=15db8703efc5a6f9&amp;attid=0.1&amp;disp=emb&amp;realattid=15db86f71eaf59e1f231&amp;attbid=ANGjdJ_oGN4isJ8LGigRugyMLdRKKhD1QxiQLZ15XGIIICgla5yGQsFp0LjLwm7jMHH03zbZGE6fBTbgdyFCKcIZFJ4CnabYNor0qxW_lugOQb3BlzteerbVDVYRMPI&amp;sz=s0-l75-ft&amp;ats=1502037966386&amp;rm=15db8703efc5a6f9&amp;zw&amp;atsh=1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mail.google.com/mail/u/0/?ui=2&amp;ik=4547bd5303&amp;view=fimg&amp;th=15db8703efc5a6f9&amp;attid=0.1&amp;disp=emb&amp;realattid=15db86f71eaf59e1f231&amp;attbid=ANGjdJ_oGN4isJ8LGigRugyMLdRKKhD1QxiQLZ15XGIIICgla5yGQsFp0LjLwm7jMHH03zbZGE6fBTbgdyFCKcIZFJ4CnabYNor0qxW_lugOQb3BlzteerbVDVYRMPI&amp;sz=s0-l75-ft&amp;ats=1502037966386&amp;rm=15db8703efc5a6f9&amp;zw&amp;atsh=1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938"/>
            <a:ext cx="513754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524000"/>
            <a:ext cx="396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DRUID® </a:t>
            </a:r>
          </a:p>
          <a:p>
            <a:r>
              <a:rPr lang="en-US" sz="2800" b="1" dirty="0"/>
              <a:t>Graphic Results Display</a:t>
            </a:r>
          </a:p>
          <a:p>
            <a:endParaRPr lang="en-US" sz="2800" dirty="0"/>
          </a:p>
          <a:p>
            <a:r>
              <a:rPr lang="en-US" sz="2800" dirty="0"/>
              <a:t>Impairment score 30-70</a:t>
            </a:r>
          </a:p>
          <a:p>
            <a:endParaRPr lang="en-US" sz="2800" dirty="0"/>
          </a:p>
          <a:p>
            <a:r>
              <a:rPr lang="en-US" sz="2800" dirty="0"/>
              <a:t>Higher score = Greater 	impairment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63" y="-1"/>
            <a:ext cx="513754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DRUID® Reliability Assessing 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Cannabis Impairment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5476" r="3448" b="17475"/>
          <a:stretch/>
        </p:blipFill>
        <p:spPr bwMode="auto">
          <a:xfrm>
            <a:off x="1676400" y="1676401"/>
            <a:ext cx="5618688" cy="500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96200" y="5334000"/>
            <a:ext cx="9144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62193" y="1395326"/>
            <a:ext cx="281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DRUID® Impairment Scores from same participant, vaporizing two samples (.4 gm) from the same batch of marijuana on two successive days </a:t>
            </a:r>
          </a:p>
        </p:txBody>
      </p:sp>
    </p:spTree>
    <p:extLst>
      <p:ext uri="{BB962C8B-B14F-4D97-AF65-F5344CB8AC3E}">
        <p14:creationId xmlns:p14="http://schemas.microsoft.com/office/powerpoint/2010/main" val="427788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11353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DRUID® Database Results for 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Documenting Cannabis Impairment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2133600"/>
            <a:ext cx="10058400" cy="3992564"/>
          </a:xfrm>
        </p:spPr>
        <p:txBody>
          <a:bodyPr>
            <a:normAutofit/>
          </a:bodyPr>
          <a:lstStyle/>
          <a:p>
            <a:r>
              <a:rPr lang="en-US" dirty="0"/>
              <a:t>10,000+ individual uses of DRUID® saved to Database</a:t>
            </a:r>
          </a:p>
          <a:p>
            <a:r>
              <a:rPr lang="en-US" dirty="0"/>
              <a:t>Average DRUID® Total Impairment Scores calculated, both before and after cannabis use</a:t>
            </a:r>
          </a:p>
          <a:p>
            <a:r>
              <a:rPr lang="en-US" dirty="0"/>
              <a:t>Consistently statistically significant differences noted between </a:t>
            </a:r>
            <a:r>
              <a:rPr lang="en-US" i="1" dirty="0"/>
              <a:t>baseline</a:t>
            </a:r>
            <a:r>
              <a:rPr lang="en-US" dirty="0"/>
              <a:t> and </a:t>
            </a:r>
            <a:r>
              <a:rPr lang="en-US" i="1" dirty="0"/>
              <a:t>post-cannabis use</a:t>
            </a:r>
            <a:r>
              <a:rPr lang="en-US" dirty="0"/>
              <a:t> scores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7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2895600"/>
            <a:ext cx="2362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24400" y="2743200"/>
            <a:ext cx="23622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0"/>
            <a:ext cx="8912772" cy="16002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DRUID® Impairment Scores and Blood Alcohol Concentration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4"/>
          <a:stretch/>
        </p:blipFill>
        <p:spPr bwMode="auto">
          <a:xfrm>
            <a:off x="1634358" y="1637580"/>
            <a:ext cx="900368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0" y="1993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r</a:t>
            </a:r>
            <a:r>
              <a:rPr lang="en-US" sz="2800" b="1" dirty="0">
                <a:solidFill>
                  <a:srgbClr val="FF0000"/>
                </a:solidFill>
              </a:rPr>
              <a:t> = .86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91555" y="1993180"/>
            <a:ext cx="2514600" cy="1574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81200" y="54747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DRUID® and </a:t>
            </a:r>
            <a:r>
              <a:rPr lang="en-US" sz="2800" dirty="0" err="1"/>
              <a:t>BacTrak</a:t>
            </a:r>
            <a:r>
              <a:rPr lang="en-US" sz="2800" dirty="0"/>
              <a:t> Breathalyzer done repeatedly in close succession over a three-hour period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39806" y="3244815"/>
            <a:ext cx="1847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Estimated BAC</a:t>
            </a:r>
          </a:p>
          <a:p>
            <a:r>
              <a:rPr lang="en-US" dirty="0"/>
              <a:t>BAC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5800" y="4852049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188807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11887200" cy="15541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Massachusetts 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Municipal Police Academy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2286000"/>
            <a:ext cx="9753600" cy="3840164"/>
          </a:xfrm>
        </p:spPr>
        <p:txBody>
          <a:bodyPr>
            <a:normAutofit fontScale="92500"/>
          </a:bodyPr>
          <a:lstStyle/>
          <a:p>
            <a:r>
              <a:rPr lang="en-US" dirty="0"/>
              <a:t>MA is one of 15 states that uses </a:t>
            </a:r>
            <a:r>
              <a:rPr lang="en-US" b="1" dirty="0">
                <a:solidFill>
                  <a:srgbClr val="00B050"/>
                </a:solidFill>
              </a:rPr>
              <a:t>“Wet Labs” </a:t>
            </a:r>
            <a:r>
              <a:rPr lang="en-US" dirty="0"/>
              <a:t>to train and certify cadets in the Standardized Field Sobriety Test </a:t>
            </a:r>
          </a:p>
          <a:p>
            <a:r>
              <a:rPr lang="en-US" dirty="0"/>
              <a:t>Volunteers recruited to drink alcohol to a BAC &gt; 0.08% — then stopped drinking</a:t>
            </a:r>
          </a:p>
          <a:p>
            <a:pPr>
              <a:buNone/>
            </a:pPr>
            <a:endParaRPr lang="en-US" dirty="0"/>
          </a:p>
          <a:p>
            <a:pPr marL="339725" indent="0">
              <a:buNone/>
            </a:pPr>
            <a:r>
              <a:rPr lang="en-US" dirty="0"/>
              <a:t>Milburn collected DRUID® scores when volunteers were sober and when BAC &gt; 0.08% documented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13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677400" y="5867400"/>
            <a:ext cx="1981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95595"/>
            <a:ext cx="3133463" cy="1952406"/>
          </a:xfrm>
        </p:spPr>
        <p:txBody>
          <a:bodyPr>
            <a:noAutofit/>
          </a:bodyPr>
          <a:lstStyle/>
          <a:p>
            <a:r>
              <a:rPr lang="en-US" sz="2400" dirty="0"/>
              <a:t>DRUID® Alcohol Impairment Results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Massachusetts Regional Municipal Police </a:t>
            </a:r>
            <a:r>
              <a:rPr lang="en-US" sz="2400" dirty="0" err="1"/>
              <a:t>Academys</a:t>
            </a:r>
            <a:br>
              <a:rPr lang="en-US" sz="2400" dirty="0"/>
            </a:br>
            <a:r>
              <a:rPr lang="en-US" sz="2400" dirty="0"/>
              <a:t>[</a:t>
            </a:r>
            <a:r>
              <a:rPr lang="en-US" sz="2400" dirty="0" err="1"/>
              <a:t>Randolph&amp;Plymouth</a:t>
            </a:r>
            <a:r>
              <a:rPr lang="en-US" sz="2400" dirty="0"/>
              <a:t>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4353" y="3200400"/>
            <a:ext cx="2794247" cy="2286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Difference highly statistically significant</a:t>
            </a:r>
          </a:p>
          <a:p>
            <a:r>
              <a:rPr lang="fr-FR" sz="2000" dirty="0"/>
              <a:t>(</a:t>
            </a:r>
            <a:r>
              <a:rPr lang="fr-FR" sz="2000" i="1" dirty="0"/>
              <a:t>t</a:t>
            </a:r>
            <a:r>
              <a:rPr lang="fr-FR" sz="2000" baseline="-25000" dirty="0"/>
              <a:t>(47) </a:t>
            </a:r>
            <a:r>
              <a:rPr lang="fr-FR" sz="2000" dirty="0"/>
              <a:t>= 8.68, </a:t>
            </a:r>
            <a:r>
              <a:rPr lang="fr-FR" sz="2000" i="1" dirty="0"/>
              <a:t>p </a:t>
            </a:r>
            <a:r>
              <a:rPr lang="fr-FR" sz="2000" dirty="0"/>
              <a:t>&lt; .0001).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C6E4C4-FA44-48AF-A90F-D4F8AA36D635}"/>
              </a:ext>
            </a:extLst>
          </p:cNvPr>
          <p:cNvSpPr/>
          <p:nvPr/>
        </p:nvSpPr>
        <p:spPr>
          <a:xfrm>
            <a:off x="5067301" y="3320229"/>
            <a:ext cx="263204" cy="462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69C31-94FD-4A82-A1E4-41E2D4BD87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2663" y="-37730"/>
            <a:ext cx="7610737" cy="6261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1DB97F-AD0F-489D-91B4-148A940D49D2}"/>
              </a:ext>
            </a:extLst>
          </p:cNvPr>
          <p:cNvSpPr txBox="1"/>
          <p:nvPr/>
        </p:nvSpPr>
        <p:spPr>
          <a:xfrm>
            <a:off x="1244353" y="6200273"/>
            <a:ext cx="1087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Richman, J.E., &amp; May, S. (2019).  An investigation of the DRUID® Smartphone/Tablet App as a Rapid Screening Assessment for Cognitive and Psychomotor Impairment Associated with Alcohol Intoxication.  </a:t>
            </a:r>
            <a:r>
              <a:rPr lang="en-US" sz="1400" i="1" dirty="0"/>
              <a:t>Vision Development and Rehabilitation, 5, </a:t>
            </a:r>
            <a:r>
              <a:rPr lang="en-US" sz="1400" dirty="0"/>
              <a:t>31-42.</a:t>
            </a:r>
          </a:p>
        </p:txBody>
      </p:sp>
    </p:spTree>
    <p:extLst>
      <p:ext uri="{BB962C8B-B14F-4D97-AF65-F5344CB8AC3E}">
        <p14:creationId xmlns:p14="http://schemas.microsoft.com/office/powerpoint/2010/main" val="1758503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A8A4F9-48A7-466A-BE57-9E1B3060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DRUID® and Alcohol Impairment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EAD71-E23F-429F-A3F2-59C389A5A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221164"/>
          </a:xfrm>
        </p:spPr>
        <p:txBody>
          <a:bodyPr/>
          <a:lstStyle/>
          <a:p>
            <a:r>
              <a:rPr lang="en-US" dirty="0"/>
              <a:t>DRUID® is very effective in identifying impairment from alcohol</a:t>
            </a:r>
          </a:p>
          <a:p>
            <a:pPr lvl="1"/>
            <a:r>
              <a:rPr lang="en-US" dirty="0"/>
              <a:t>Minimal false positives</a:t>
            </a:r>
          </a:p>
          <a:p>
            <a:r>
              <a:rPr lang="en-US" dirty="0"/>
              <a:t>These findings from law enforcement training settings enable: </a:t>
            </a:r>
          </a:p>
          <a:p>
            <a:pPr lvl="1"/>
            <a:r>
              <a:rPr lang="en-US" dirty="0"/>
              <a:t>Identification of a consistent standard of impairment</a:t>
            </a:r>
          </a:p>
          <a:p>
            <a:pPr lvl="1"/>
            <a:r>
              <a:rPr lang="en-US" dirty="0"/>
              <a:t>Calibration of DRUID® to the </a:t>
            </a:r>
            <a:r>
              <a:rPr lang="en-US" i="1" dirty="0"/>
              <a:t>per se (</a:t>
            </a:r>
            <a:r>
              <a:rPr lang="en-US" dirty="0"/>
              <a:t>limit % BAC) that defines alcohol-impaired driving in a particular state [generally .08; .05 in Utah as of 2019]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41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A0EC-AE1B-4393-9206-8EC71806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362200"/>
            <a:ext cx="10363200" cy="3429000"/>
          </a:xfrm>
        </p:spPr>
        <p:txBody>
          <a:bodyPr>
            <a:normAutofit fontScale="90000"/>
          </a:bodyPr>
          <a:lstStyle/>
          <a:p>
            <a:r>
              <a:rPr lang="en-US" dirty="0"/>
              <a:t>SBIR Grant—</a:t>
            </a:r>
            <a:r>
              <a:rPr lang="en-US" dirty="0" err="1"/>
              <a:t>Subaward</a:t>
            </a:r>
            <a:r>
              <a:rPr lang="en-US" dirty="0"/>
              <a:t> made to: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</a:t>
            </a:r>
            <a:r>
              <a:rPr lang="en-US" dirty="0">
                <a:solidFill>
                  <a:srgbClr val="0070C0"/>
                </a:solidFill>
              </a:rPr>
              <a:t>Dr. Ryan </a:t>
            </a:r>
            <a:r>
              <a:rPr lang="en-US" dirty="0" err="1">
                <a:solidFill>
                  <a:srgbClr val="0070C0"/>
                </a:solidFill>
              </a:rPr>
              <a:t>Vandrey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2700" dirty="0"/>
              <a:t>[DEA-licensed researcher]</a:t>
            </a:r>
            <a:br>
              <a:rPr lang="en-US" sz="2700" dirty="0"/>
            </a:br>
            <a:r>
              <a:rPr lang="en-US" dirty="0"/>
              <a:t>      Division of Behavioral Pharmacology</a:t>
            </a:r>
            <a:br>
              <a:rPr lang="en-US" dirty="0"/>
            </a:br>
            <a:r>
              <a:rPr lang="en-US" dirty="0"/>
              <a:t>      medical institute</a:t>
            </a:r>
            <a:br>
              <a:rPr lang="en-US" dirty="0"/>
            </a:br>
            <a:r>
              <a:rPr lang="en-US" dirty="0"/>
              <a:t>      Johns Hopkins University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1E21CD-7855-4C5F-9486-6137DE07A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38201"/>
            <a:ext cx="1036320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SBIR Phase I Validation Research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3398-2427-4DBD-9927-53F0DF21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26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B186BE-0CC9-45EE-AD9A-B6445772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SBIR Phase I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Vandrey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 Milestones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66769E-D644-471D-94E6-07C35E14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BFA7B1-A389-48ED-A368-2E09C53ED3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M1: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Show significant difference in DRUID App scores after high-dose oral and vaporized cannabis exposure (</a:t>
            </a:r>
            <a:r>
              <a:rPr lang="en-US" b="1" dirty="0">
                <a:solidFill>
                  <a:srgbClr val="C00000"/>
                </a:solidFill>
              </a:rPr>
              <a:t>sensitivity and reliability</a:t>
            </a:r>
            <a:r>
              <a:rPr lang="en-US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M2: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Show no change after placebo administration (</a:t>
            </a:r>
            <a:r>
              <a:rPr lang="en-US" b="1" dirty="0">
                <a:solidFill>
                  <a:srgbClr val="C00000"/>
                </a:solidFill>
              </a:rPr>
              <a:t>specificity/stability</a:t>
            </a:r>
            <a:r>
              <a:rPr lang="en-US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M3: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Show </a:t>
            </a:r>
            <a:r>
              <a:rPr lang="en-US" b="1" dirty="0">
                <a:solidFill>
                  <a:srgbClr val="C00000"/>
                </a:solidFill>
              </a:rPr>
              <a:t>correspondence</a:t>
            </a:r>
            <a:r>
              <a:rPr lang="en-US" dirty="0"/>
              <a:t> between DRUID scores and other accepted measures of elements of cognitive and psycho-motor impairment</a:t>
            </a:r>
            <a:br>
              <a:rPr lang="en-US" dirty="0"/>
            </a:b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3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4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Lovrich Background in Evaluation Research</a:t>
            </a:r>
            <a:r>
              <a:rPr lang="en-US" sz="2600" b="1" dirty="0"/>
              <a:t>:  33 years (1977-2010) as the Director of the WSU </a:t>
            </a:r>
            <a:r>
              <a:rPr lang="en-US" sz="2600" b="1" i="1" dirty="0"/>
              <a:t>Division of Governmental Studies &amp; Services</a:t>
            </a:r>
            <a:r>
              <a:rPr lang="en-US" sz="2600" b="1" dirty="0"/>
              <a:t>.  PI or Co-PI on grants totally $16+ million, with supervision of 30 PhD dissertations.  </a:t>
            </a:r>
            <a:r>
              <a:rPr lang="en-US" sz="2600" b="1" dirty="0">
                <a:solidFill>
                  <a:srgbClr val="00B050"/>
                </a:solidFill>
              </a:rPr>
              <a:t>Major client agency was WSP</a:t>
            </a:r>
          </a:p>
          <a:p>
            <a:endParaRPr lang="en-US" sz="900" b="1" dirty="0"/>
          </a:p>
          <a:p>
            <a:r>
              <a:rPr lang="en-US" sz="2600" b="1" dirty="0">
                <a:solidFill>
                  <a:srgbClr val="C00000"/>
                </a:solidFill>
              </a:rPr>
              <a:t>MY CURRENT AFFILIATIONS</a:t>
            </a:r>
            <a:r>
              <a:rPr lang="en-US" sz="2600" b="1" dirty="0"/>
              <a:t>:  </a:t>
            </a:r>
          </a:p>
          <a:p>
            <a:pPr>
              <a:buNone/>
            </a:pPr>
            <a:r>
              <a:rPr lang="en-US" sz="2600" b="1" dirty="0"/>
              <a:t>                                       </a:t>
            </a:r>
            <a:r>
              <a:rPr lang="en-US" sz="2400" b="1" dirty="0"/>
              <a:t>Washington State University</a:t>
            </a:r>
            <a:endParaRPr lang="en-US" sz="2400" dirty="0"/>
          </a:p>
          <a:p>
            <a:pPr lvl="6"/>
            <a:r>
              <a:rPr lang="en-US" dirty="0"/>
              <a:t>School of Politics, Philosophy and Public Affairs, Claudius O. and Mary W. Johnson Distinguished Professor of Political Science (Emeritus)</a:t>
            </a:r>
          </a:p>
          <a:p>
            <a:pPr lvl="6"/>
            <a:r>
              <a:rPr lang="en-US" dirty="0"/>
              <a:t>Department of Criminal Justice and Criminology, Research Faculty </a:t>
            </a:r>
          </a:p>
          <a:p>
            <a:pPr lvl="5">
              <a:buNone/>
            </a:pPr>
            <a:r>
              <a:rPr lang="en-US" b="1" dirty="0"/>
              <a:t>     </a:t>
            </a:r>
            <a:r>
              <a:rPr lang="en-US" sz="2400" b="1" dirty="0"/>
              <a:t>Oregon State University</a:t>
            </a:r>
          </a:p>
          <a:p>
            <a:pPr lvl="6"/>
            <a:r>
              <a:rPr lang="en-US" dirty="0"/>
              <a:t>Affiliate Graduate Faculty, School of Public Policy</a:t>
            </a:r>
          </a:p>
          <a:p>
            <a:pPr lvl="5">
              <a:buNone/>
            </a:pPr>
            <a:r>
              <a:rPr lang="en-US" b="1" dirty="0"/>
              <a:t>     </a:t>
            </a:r>
            <a:r>
              <a:rPr lang="en-US" sz="2400" b="1" dirty="0"/>
              <a:t>University of Utah</a:t>
            </a:r>
          </a:p>
          <a:p>
            <a:pPr lvl="6"/>
            <a:r>
              <a:rPr lang="en-US" dirty="0"/>
              <a:t>Affiliate Researcher, Department of Political Science</a:t>
            </a:r>
          </a:p>
          <a:p>
            <a:pPr lvl="6"/>
            <a:endParaRPr lang="en-US" dirty="0"/>
          </a:p>
          <a:p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formal affiliation with DRUID.  </a:t>
            </a:r>
            <a:r>
              <a:rPr lang="en-US" dirty="0"/>
              <a:t>Interested in using it in research, and in the context of cannabis-impaired driving and boating enforcement, police training on cannabis impairment, and workplace safety applications</a:t>
            </a:r>
          </a:p>
          <a:p>
            <a:pPr lvl="5">
              <a:buNone/>
            </a:pPr>
            <a:endParaRPr lang="en-US" dirty="0"/>
          </a:p>
          <a:p>
            <a:pPr lvl="5">
              <a:buNone/>
            </a:pPr>
            <a:endParaRPr lang="en-US" dirty="0"/>
          </a:p>
          <a:p>
            <a:pPr lvl="5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B1C8-186D-D345-9D02-8134C0B26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Design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6DA27-07FA-5143-AA57-D4610C915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34584"/>
            <a:ext cx="7620000" cy="5156200"/>
          </a:xfrm>
        </p:spPr>
        <p:txBody>
          <a:bodyPr/>
          <a:lstStyle/>
          <a:p>
            <a:r>
              <a:rPr lang="en-US" sz="2667" b="1" dirty="0">
                <a:solidFill>
                  <a:srgbClr val="002060"/>
                </a:solidFill>
              </a:rPr>
              <a:t>Within-subject crossover design laboratory study </a:t>
            </a:r>
            <a:r>
              <a:rPr lang="en-US" sz="2667" dirty="0"/>
              <a:t>(Subjects:  20 infrequent cannabis users*). </a:t>
            </a:r>
          </a:p>
          <a:p>
            <a:pPr lvl="1"/>
            <a:r>
              <a:rPr lang="en-US" sz="2667" dirty="0"/>
              <a:t>6 outpatient cannabis administration sessions (completed in randomized order). </a:t>
            </a:r>
          </a:p>
          <a:p>
            <a:pPr lvl="1"/>
            <a:r>
              <a:rPr lang="en-US" sz="2667" dirty="0"/>
              <a:t>3 oral cannabis sessions:  (0, 10, 25 mg THC). </a:t>
            </a:r>
          </a:p>
          <a:p>
            <a:pPr lvl="1"/>
            <a:r>
              <a:rPr lang="en-US" sz="2667" dirty="0"/>
              <a:t>3 vaporized cannabis sessions:(0, 5, 20 mg THC). </a:t>
            </a:r>
          </a:p>
          <a:p>
            <a:pPr lvl="1"/>
            <a:endParaRPr lang="en-US" sz="2667" dirty="0"/>
          </a:p>
          <a:p>
            <a:pPr lvl="1">
              <a:buNone/>
            </a:pPr>
            <a:r>
              <a:rPr lang="en-US" sz="2667" dirty="0"/>
              <a:t>*10 males and 10 females; mean age 28.5; mean</a:t>
            </a:r>
          </a:p>
          <a:p>
            <a:pPr lvl="1">
              <a:buNone/>
            </a:pPr>
            <a:r>
              <a:rPr lang="en-US" sz="2667" dirty="0"/>
              <a:t>   BMI 25; half </a:t>
            </a:r>
            <a:r>
              <a:rPr lang="en-US" sz="2667" dirty="0" err="1"/>
              <a:t>caucasian</a:t>
            </a:r>
            <a:r>
              <a:rPr lang="en-US" sz="2667" dirty="0"/>
              <a:t> and half minority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61404-6457-8446-9C3D-B126650FD3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72596" y="2286000"/>
            <a:ext cx="2709804" cy="1524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3C13AE-313C-3A42-8DDD-AB997A48BE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9200" y="4112684"/>
            <a:ext cx="2542823" cy="18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5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8267-6217-8347-912F-61F2AFAE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9400"/>
            <a:ext cx="7315200" cy="857251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8C2A4-42FC-7247-8874-B8547BA54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156" y="1524000"/>
            <a:ext cx="9144000" cy="4419600"/>
          </a:xfrm>
        </p:spPr>
        <p:txBody>
          <a:bodyPr>
            <a:normAutofit fontScale="92500"/>
          </a:bodyPr>
          <a:lstStyle/>
          <a:p>
            <a:r>
              <a:rPr lang="en-US" sz="2667" b="1" dirty="0">
                <a:solidFill>
                  <a:srgbClr val="002060"/>
                </a:solidFill>
              </a:rPr>
              <a:t>Subjective Drug Effects:</a:t>
            </a:r>
          </a:p>
          <a:p>
            <a:pPr marL="457189" lvl="1" indent="0">
              <a:buNone/>
            </a:pPr>
            <a:r>
              <a:rPr lang="en-US" sz="2667" dirty="0"/>
              <a:t>VAS scores (0-100) on Drug Effect Questionnaire. </a:t>
            </a:r>
          </a:p>
          <a:p>
            <a:r>
              <a:rPr lang="en-US" sz="2667" b="1" dirty="0">
                <a:solidFill>
                  <a:srgbClr val="002060"/>
                </a:solidFill>
              </a:rPr>
              <a:t>Battery of Cognitive/Psychomotor Performance Assessments</a:t>
            </a:r>
            <a:r>
              <a:rPr lang="en-US" sz="2667" dirty="0"/>
              <a:t>:</a:t>
            </a:r>
          </a:p>
          <a:p>
            <a:pPr lvl="1"/>
            <a:r>
              <a:rPr lang="en-US" sz="2667" dirty="0"/>
              <a:t>(1) Digit Symbol Substitution Task (DSST); (2) Paced Serial Addition Task (PSAT); (3) Divided Attention Task (DAT); (4) </a:t>
            </a:r>
            <a:r>
              <a:rPr lang="en-US" sz="2667" b="1" dirty="0">
                <a:solidFill>
                  <a:srgbClr val="FF0000"/>
                </a:solidFill>
              </a:rPr>
              <a:t>DRUID®</a:t>
            </a:r>
            <a:r>
              <a:rPr lang="en-US" sz="2667" dirty="0"/>
              <a:t> IOS application. </a:t>
            </a:r>
          </a:p>
          <a:p>
            <a:r>
              <a:rPr lang="en-US" sz="2667" b="1" dirty="0">
                <a:solidFill>
                  <a:srgbClr val="002060"/>
                </a:solidFill>
              </a:rPr>
              <a:t>Field Sobriety Tests – Core Elements of the SFST</a:t>
            </a:r>
            <a:r>
              <a:rPr lang="en-US" sz="2667" dirty="0"/>
              <a:t>:</a:t>
            </a:r>
          </a:p>
          <a:p>
            <a:pPr lvl="1"/>
            <a:r>
              <a:rPr lang="en-US" sz="2667" dirty="0"/>
              <a:t>(1) Horizontal gaze nystagmus; (2) Lack of eye convergence; (3) </a:t>
            </a:r>
            <a:r>
              <a:rPr lang="en-US" sz="2667" dirty="0" err="1"/>
              <a:t>Pupillary</a:t>
            </a:r>
            <a:r>
              <a:rPr lang="en-US" sz="2667" dirty="0"/>
              <a:t> response to light; (4) Walk and turn; (5) One-leg stand; (6) Modified Romberg balance. </a:t>
            </a:r>
          </a:p>
        </p:txBody>
      </p:sp>
    </p:spTree>
    <p:extLst>
      <p:ext uri="{BB962C8B-B14F-4D97-AF65-F5344CB8AC3E}">
        <p14:creationId xmlns:p14="http://schemas.microsoft.com/office/powerpoint/2010/main" val="2643918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9EFF-C502-F442-9BBF-9C1F2EC695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934200" cy="8921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Subjective Drug Effects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2C2E9-206E-384F-A0CD-E903566A7A2F}"/>
              </a:ext>
            </a:extLst>
          </p:cNvPr>
          <p:cNvSpPr txBox="1"/>
          <p:nvPr/>
        </p:nvSpPr>
        <p:spPr>
          <a:xfrm>
            <a:off x="2819400" y="183798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Cannabis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26DBC-428F-2542-B7DA-9D88C75C1CB7}"/>
              </a:ext>
            </a:extLst>
          </p:cNvPr>
          <p:cNvSpPr txBox="1"/>
          <p:nvPr/>
        </p:nvSpPr>
        <p:spPr>
          <a:xfrm>
            <a:off x="6918105" y="1828800"/>
            <a:ext cx="2606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Vaped Cannabis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60B564-829D-7241-AAD2-EDC2503C03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209799"/>
            <a:ext cx="9372600" cy="37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5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9EFF-C502-F442-9BBF-9C1F2EC695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229600" cy="8921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Aim 1:  Stability and Accuracy of DRUID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416AA-8257-F24C-93D1-B78BC4D97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636"/>
          <a:stretch/>
        </p:blipFill>
        <p:spPr>
          <a:xfrm>
            <a:off x="143207" y="1273175"/>
            <a:ext cx="11905586" cy="4991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2C2E9-206E-384F-A0CD-E903566A7A2F}"/>
              </a:ext>
            </a:extLst>
          </p:cNvPr>
          <p:cNvSpPr txBox="1"/>
          <p:nvPr/>
        </p:nvSpPr>
        <p:spPr>
          <a:xfrm>
            <a:off x="2438400" y="144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Cannabis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26DBC-428F-2542-B7DA-9D88C75C1CB7}"/>
              </a:ext>
            </a:extLst>
          </p:cNvPr>
          <p:cNvSpPr txBox="1"/>
          <p:nvPr/>
        </p:nvSpPr>
        <p:spPr>
          <a:xfrm>
            <a:off x="7543802" y="1447800"/>
            <a:ext cx="266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Vaped Cannabis</a:t>
            </a:r>
          </a:p>
        </p:txBody>
      </p:sp>
    </p:spTree>
    <p:extLst>
      <p:ext uri="{BB962C8B-B14F-4D97-AF65-F5344CB8AC3E}">
        <p14:creationId xmlns:p14="http://schemas.microsoft.com/office/powerpoint/2010/main" val="3268808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9EFF-C502-F442-9BBF-9C1F2EC695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11430000" cy="89217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DRUID:  Peak Global Impairment Scores Post-Cannabis Administration Showing Dose Sensitivity &amp; Impact of </a:t>
            </a:r>
            <a:r>
              <a:rPr lang="en-US" sz="3600" b="1" dirty="0" err="1">
                <a:solidFill>
                  <a:srgbClr val="002060"/>
                </a:solidFill>
              </a:rPr>
              <a:t>Vaped</a:t>
            </a:r>
            <a:r>
              <a:rPr lang="en-US" sz="3600" b="1" dirty="0">
                <a:solidFill>
                  <a:srgbClr val="002060"/>
                </a:solidFill>
              </a:rPr>
              <a:t> Intake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2AB92C-7421-FA47-AC32-202DBD56CD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10157869" cy="441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D7110A-1084-9348-8CC5-BD9E306B2365}"/>
              </a:ext>
            </a:extLst>
          </p:cNvPr>
          <p:cNvSpPr txBox="1"/>
          <p:nvPr/>
        </p:nvSpPr>
        <p:spPr>
          <a:xfrm>
            <a:off x="10426774" y="2812635"/>
            <a:ext cx="89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58=BAC of .08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176CDC-8534-F44C-9523-8055E3DFF1E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21014" y="3335855"/>
            <a:ext cx="95250" cy="46363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996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9EFF-C502-F442-9BBF-9C1F2EC6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32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Aim 2:  Establish Efficacy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470E5-AA1E-A449-9C58-AA4829E9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58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M3: </a:t>
            </a:r>
          </a:p>
          <a:p>
            <a:pPr marL="0" indent="0">
              <a:buNone/>
            </a:pPr>
            <a:r>
              <a:rPr lang="en-US" dirty="0"/>
              <a:t>Show significant correlation between DRUID App scores and outcomes of other cognitive assessments of impairment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919201-492A-214D-802E-B6120F84DC95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3509863"/>
          <a:ext cx="10515602" cy="1247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0690">
                  <a:extLst>
                    <a:ext uri="{9D8B030D-6E8A-4147-A177-3AD203B41FA5}">
                      <a16:colId xmlns:a16="http://schemas.microsoft.com/office/drawing/2014/main" val="1470600765"/>
                    </a:ext>
                  </a:extLst>
                </a:gridCol>
                <a:gridCol w="1644672">
                  <a:extLst>
                    <a:ext uri="{9D8B030D-6E8A-4147-A177-3AD203B41FA5}">
                      <a16:colId xmlns:a16="http://schemas.microsoft.com/office/drawing/2014/main" val="268276282"/>
                    </a:ext>
                  </a:extLst>
                </a:gridCol>
                <a:gridCol w="373699">
                  <a:extLst>
                    <a:ext uri="{9D8B030D-6E8A-4147-A177-3AD203B41FA5}">
                      <a16:colId xmlns:a16="http://schemas.microsoft.com/office/drawing/2014/main" val="2826591124"/>
                    </a:ext>
                  </a:extLst>
                </a:gridCol>
                <a:gridCol w="2330604">
                  <a:extLst>
                    <a:ext uri="{9D8B030D-6E8A-4147-A177-3AD203B41FA5}">
                      <a16:colId xmlns:a16="http://schemas.microsoft.com/office/drawing/2014/main" val="2889126180"/>
                    </a:ext>
                  </a:extLst>
                </a:gridCol>
                <a:gridCol w="1593703">
                  <a:extLst>
                    <a:ext uri="{9D8B030D-6E8A-4147-A177-3AD203B41FA5}">
                      <a16:colId xmlns:a16="http://schemas.microsoft.com/office/drawing/2014/main" val="678425449"/>
                    </a:ext>
                  </a:extLst>
                </a:gridCol>
                <a:gridCol w="1161117">
                  <a:extLst>
                    <a:ext uri="{9D8B030D-6E8A-4147-A177-3AD203B41FA5}">
                      <a16:colId xmlns:a16="http://schemas.microsoft.com/office/drawing/2014/main" val="1143641780"/>
                    </a:ext>
                  </a:extLst>
                </a:gridCol>
                <a:gridCol w="1161117">
                  <a:extLst>
                    <a:ext uri="{9D8B030D-6E8A-4147-A177-3AD203B41FA5}">
                      <a16:colId xmlns:a16="http://schemas.microsoft.com/office/drawing/2014/main" val="4057227962"/>
                    </a:ext>
                  </a:extLst>
                </a:gridCol>
              </a:tblGrid>
              <a:tr h="299732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DRUID Score: </a:t>
                      </a:r>
                    </a:p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 Dose Oral Cannabis (25mg THC)</a:t>
                      </a:r>
                      <a:endParaRPr lang="en-US" sz="2000" b="0" i="0" u="none" strike="noStrike" dirty="0">
                        <a:solidFill>
                          <a:srgbClr val="264A60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Pearson Correlation</a:t>
                      </a:r>
                      <a:endParaRPr lang="en-US" sz="2000" b="0" i="0" u="none" strike="noStrike">
                        <a:solidFill>
                          <a:srgbClr val="264A60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u="none" strike="noStrike" dirty="0"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.202</a:t>
                      </a:r>
                      <a:r>
                        <a:rPr lang="en-US" sz="2000" u="none" strike="noStrike" baseline="30000" dirty="0">
                          <a:effectLst/>
                          <a:latin typeface="+mn-lt"/>
                        </a:rPr>
                        <a:t>**</a:t>
                      </a:r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u="none" strike="noStrike" dirty="0"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-.367</a:t>
                      </a:r>
                      <a:r>
                        <a:rPr lang="en-US" sz="2000" u="none" strike="noStrike" baseline="30000" dirty="0">
                          <a:effectLst/>
                          <a:latin typeface="+mn-lt"/>
                        </a:rPr>
                        <a:t>**</a:t>
                      </a:r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u="none" strike="noStrike" dirty="0"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.331</a:t>
                      </a:r>
                      <a:r>
                        <a:rPr lang="en-US" sz="2000" u="none" strike="noStrike" baseline="30000" dirty="0">
                          <a:effectLst/>
                          <a:latin typeface="+mn-lt"/>
                        </a:rPr>
                        <a:t>**</a:t>
                      </a:r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u="none" strike="noStrike" dirty="0"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-.534</a:t>
                      </a:r>
                      <a:r>
                        <a:rPr lang="en-US" sz="2000" u="none" strike="noStrike" baseline="30000" dirty="0">
                          <a:effectLst/>
                          <a:latin typeface="+mn-lt"/>
                        </a:rPr>
                        <a:t>**</a:t>
                      </a:r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extLst>
                  <a:ext uri="{0D108BD9-81ED-4DB2-BD59-A6C34878D82A}">
                    <a16:rowId xmlns:a16="http://schemas.microsoft.com/office/drawing/2014/main" val="3995774127"/>
                  </a:ext>
                </a:extLst>
              </a:tr>
              <a:tr h="262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Sig. (2-tailed)</a:t>
                      </a:r>
                      <a:endParaRPr lang="en-US" sz="2000" b="0" i="0" u="none" strike="noStrike">
                        <a:solidFill>
                          <a:srgbClr val="264A60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0.007</a:t>
                      </a:r>
                      <a:endParaRPr lang="en-US" sz="2000" b="0" i="0" u="none" strike="noStrike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extLst>
                  <a:ext uri="{0D108BD9-81ED-4DB2-BD59-A6C34878D82A}">
                    <a16:rowId xmlns:a16="http://schemas.microsoft.com/office/drawing/2014/main" val="177306539"/>
                  </a:ext>
                </a:extLst>
              </a:tr>
              <a:tr h="262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N</a:t>
                      </a:r>
                      <a:endParaRPr lang="en-US" sz="2000" b="0" i="0" u="none" strike="noStrike">
                        <a:solidFill>
                          <a:srgbClr val="264A60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179</a:t>
                      </a:r>
                      <a:endParaRPr lang="en-US" sz="2000" b="0" i="0" u="none" strike="noStrike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179</a:t>
                      </a:r>
                      <a:endParaRPr lang="en-US" sz="2000" b="0" i="0" u="none" strike="noStrike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179</a:t>
                      </a:r>
                      <a:endParaRPr lang="en-US" sz="2000" b="0" i="0" u="none" strike="noStrike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179</a:t>
                      </a:r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extLst>
                  <a:ext uri="{0D108BD9-81ED-4DB2-BD59-A6C34878D82A}">
                    <a16:rowId xmlns:a16="http://schemas.microsoft.com/office/drawing/2014/main" val="197897596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35630D-BABF-F046-AC20-D8DBBB4B8FB3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2563794"/>
          <a:ext cx="10515601" cy="923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5361">
                  <a:extLst>
                    <a:ext uri="{9D8B030D-6E8A-4147-A177-3AD203B41FA5}">
                      <a16:colId xmlns:a16="http://schemas.microsoft.com/office/drawing/2014/main" val="3410149586"/>
                    </a:ext>
                  </a:extLst>
                </a:gridCol>
                <a:gridCol w="384851">
                  <a:extLst>
                    <a:ext uri="{9D8B030D-6E8A-4147-A177-3AD203B41FA5}">
                      <a16:colId xmlns:a16="http://schemas.microsoft.com/office/drawing/2014/main" val="2242105960"/>
                    </a:ext>
                  </a:extLst>
                </a:gridCol>
                <a:gridCol w="2319453">
                  <a:extLst>
                    <a:ext uri="{9D8B030D-6E8A-4147-A177-3AD203B41FA5}">
                      <a16:colId xmlns:a16="http://schemas.microsoft.com/office/drawing/2014/main" val="1671818025"/>
                    </a:ext>
                  </a:extLst>
                </a:gridCol>
                <a:gridCol w="1593702">
                  <a:extLst>
                    <a:ext uri="{9D8B030D-6E8A-4147-A177-3AD203B41FA5}">
                      <a16:colId xmlns:a16="http://schemas.microsoft.com/office/drawing/2014/main" val="3634333488"/>
                    </a:ext>
                  </a:extLst>
                </a:gridCol>
                <a:gridCol w="1161117">
                  <a:extLst>
                    <a:ext uri="{9D8B030D-6E8A-4147-A177-3AD203B41FA5}">
                      <a16:colId xmlns:a16="http://schemas.microsoft.com/office/drawing/2014/main" val="3432126480"/>
                    </a:ext>
                  </a:extLst>
                </a:gridCol>
                <a:gridCol w="1161117">
                  <a:extLst>
                    <a:ext uri="{9D8B030D-6E8A-4147-A177-3AD203B41FA5}">
                      <a16:colId xmlns:a16="http://schemas.microsoft.com/office/drawing/2014/main" val="849002299"/>
                    </a:ext>
                  </a:extLst>
                </a:gridCol>
              </a:tblGrid>
              <a:tr h="699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64A60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264A60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64A60"/>
                          </a:solidFill>
                          <a:effectLst/>
                          <a:latin typeface="+mn-lt"/>
                        </a:rPr>
                        <a:t>Self-reported difficulty completing tasks</a:t>
                      </a:r>
                    </a:p>
                  </a:txBody>
                  <a:tcPr marL="9367" marR="9367" marT="93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DSST # attempted</a:t>
                      </a:r>
                      <a:endParaRPr lang="en-US" sz="2000" b="0" i="0" u="none" strike="noStrike" dirty="0">
                        <a:solidFill>
                          <a:srgbClr val="264A60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Divided Attention Distance</a:t>
                      </a:r>
                      <a:endParaRPr lang="en-US" sz="2000" b="0" i="0" u="none" strike="noStrike" dirty="0">
                        <a:solidFill>
                          <a:srgbClr val="264A60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PASAT Total Correct</a:t>
                      </a:r>
                      <a:endParaRPr lang="en-US" sz="2000" b="0" i="0" u="none" strike="noStrike" dirty="0">
                        <a:solidFill>
                          <a:srgbClr val="264A60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 anchor="b"/>
                </a:tc>
                <a:extLst>
                  <a:ext uri="{0D108BD9-81ED-4DB2-BD59-A6C34878D82A}">
                    <a16:rowId xmlns:a16="http://schemas.microsoft.com/office/drawing/2014/main" val="13306174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07977E-8993-BD46-B0C0-709845B716F6}"/>
              </a:ext>
            </a:extLst>
          </p:cNvPr>
          <p:cNvGraphicFramePr>
            <a:graphicFrameLocks noGrp="1"/>
          </p:cNvGraphicFramePr>
          <p:nvPr/>
        </p:nvGraphicFramePr>
        <p:xfrm>
          <a:off x="838197" y="4783163"/>
          <a:ext cx="10515602" cy="1247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9540">
                  <a:extLst>
                    <a:ext uri="{9D8B030D-6E8A-4147-A177-3AD203B41FA5}">
                      <a16:colId xmlns:a16="http://schemas.microsoft.com/office/drawing/2014/main" val="2884933888"/>
                    </a:ext>
                  </a:extLst>
                </a:gridCol>
                <a:gridCol w="1655822">
                  <a:extLst>
                    <a:ext uri="{9D8B030D-6E8A-4147-A177-3AD203B41FA5}">
                      <a16:colId xmlns:a16="http://schemas.microsoft.com/office/drawing/2014/main" val="3076601611"/>
                    </a:ext>
                  </a:extLst>
                </a:gridCol>
                <a:gridCol w="384851">
                  <a:extLst>
                    <a:ext uri="{9D8B030D-6E8A-4147-A177-3AD203B41FA5}">
                      <a16:colId xmlns:a16="http://schemas.microsoft.com/office/drawing/2014/main" val="230491436"/>
                    </a:ext>
                  </a:extLst>
                </a:gridCol>
                <a:gridCol w="2330605">
                  <a:extLst>
                    <a:ext uri="{9D8B030D-6E8A-4147-A177-3AD203B41FA5}">
                      <a16:colId xmlns:a16="http://schemas.microsoft.com/office/drawing/2014/main" val="381809472"/>
                    </a:ext>
                  </a:extLst>
                </a:gridCol>
                <a:gridCol w="1582550">
                  <a:extLst>
                    <a:ext uri="{9D8B030D-6E8A-4147-A177-3AD203B41FA5}">
                      <a16:colId xmlns:a16="http://schemas.microsoft.com/office/drawing/2014/main" val="1879692433"/>
                    </a:ext>
                  </a:extLst>
                </a:gridCol>
                <a:gridCol w="1161117">
                  <a:extLst>
                    <a:ext uri="{9D8B030D-6E8A-4147-A177-3AD203B41FA5}">
                      <a16:colId xmlns:a16="http://schemas.microsoft.com/office/drawing/2014/main" val="2888510204"/>
                    </a:ext>
                  </a:extLst>
                </a:gridCol>
                <a:gridCol w="1161117">
                  <a:extLst>
                    <a:ext uri="{9D8B030D-6E8A-4147-A177-3AD203B41FA5}">
                      <a16:colId xmlns:a16="http://schemas.microsoft.com/office/drawing/2014/main" val="3917883011"/>
                    </a:ext>
                  </a:extLst>
                </a:gridCol>
              </a:tblGrid>
              <a:tr h="299732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DRUID Score:</a:t>
                      </a:r>
                    </a:p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264A60"/>
                          </a:solidFill>
                          <a:effectLst/>
                          <a:latin typeface="+mn-lt"/>
                        </a:rPr>
                        <a:t>High Dose Vaped Cannabis (20mg THC)</a:t>
                      </a: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Pearson Correlation</a:t>
                      </a:r>
                      <a:endParaRPr lang="en-US" sz="2000" b="0" i="0" u="none" strike="noStrike">
                        <a:solidFill>
                          <a:srgbClr val="264A60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u="none" strike="noStrike" dirty="0"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.148</a:t>
                      </a:r>
                      <a:r>
                        <a:rPr lang="en-US" sz="2000" u="none" strike="noStrike" baseline="30000" dirty="0">
                          <a:effectLst/>
                          <a:latin typeface="+mn-lt"/>
                        </a:rPr>
                        <a:t>*</a:t>
                      </a:r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u="none" strike="noStrike" dirty="0"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-.252</a:t>
                      </a:r>
                      <a:r>
                        <a:rPr lang="en-US" sz="2000" u="none" strike="noStrike" baseline="30000" dirty="0">
                          <a:effectLst/>
                          <a:latin typeface="+mn-lt"/>
                        </a:rPr>
                        <a:t>**</a:t>
                      </a:r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u="none" strike="noStrike" dirty="0"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.216</a:t>
                      </a:r>
                      <a:r>
                        <a:rPr lang="en-US" sz="2000" u="none" strike="noStrike" baseline="30000" dirty="0">
                          <a:effectLst/>
                          <a:latin typeface="+mn-lt"/>
                        </a:rPr>
                        <a:t>**</a:t>
                      </a:r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u="none" strike="noStrike" dirty="0"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-.335</a:t>
                      </a:r>
                      <a:r>
                        <a:rPr lang="en-US" sz="2000" u="none" strike="noStrike" baseline="30000" dirty="0">
                          <a:effectLst/>
                          <a:latin typeface="+mn-lt"/>
                        </a:rPr>
                        <a:t>**</a:t>
                      </a:r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extLst>
                  <a:ext uri="{0D108BD9-81ED-4DB2-BD59-A6C34878D82A}">
                    <a16:rowId xmlns:a16="http://schemas.microsoft.com/office/drawing/2014/main" val="2285035476"/>
                  </a:ext>
                </a:extLst>
              </a:tr>
              <a:tr h="262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Sig. (2-tailed)</a:t>
                      </a:r>
                      <a:endParaRPr lang="en-US" sz="2000" b="0" i="0" u="none" strike="noStrike">
                        <a:solidFill>
                          <a:srgbClr val="264A60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0.050</a:t>
                      </a:r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0.004</a:t>
                      </a:r>
                      <a:endParaRPr lang="en-US" sz="2000" b="0" i="0" u="none" strike="noStrike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0.000</a:t>
                      </a:r>
                      <a:endParaRPr lang="en-US" sz="2000" b="0" i="0" u="none" strike="noStrike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extLst>
                  <a:ext uri="{0D108BD9-81ED-4DB2-BD59-A6C34878D82A}">
                    <a16:rowId xmlns:a16="http://schemas.microsoft.com/office/drawing/2014/main" val="855242984"/>
                  </a:ext>
                </a:extLst>
              </a:tr>
              <a:tr h="262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N</a:t>
                      </a:r>
                      <a:endParaRPr lang="en-US" sz="2000" b="0" i="0" u="none" strike="noStrike">
                        <a:solidFill>
                          <a:srgbClr val="264A60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177</a:t>
                      </a:r>
                      <a:endParaRPr lang="en-US" sz="2000" b="0" i="0" u="none" strike="noStrike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177</a:t>
                      </a:r>
                      <a:endParaRPr lang="en-US" sz="2000" b="0" i="0" u="none" strike="noStrike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  <a:latin typeface="+mn-lt"/>
                        </a:rPr>
                        <a:t>176</a:t>
                      </a:r>
                      <a:endParaRPr lang="en-US" sz="2000" b="0" i="0" u="none" strike="noStrike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177</a:t>
                      </a:r>
                      <a:endParaRPr lang="en-US" sz="2000" b="0" i="0" u="none" strike="noStrike" dirty="0">
                        <a:solidFill>
                          <a:srgbClr val="010205"/>
                        </a:solidFill>
                        <a:effectLst/>
                        <a:latin typeface="+mn-lt"/>
                      </a:endParaRPr>
                    </a:p>
                  </a:txBody>
                  <a:tcPr marL="9367" marR="9367" marT="9367" marB="0"/>
                </a:tc>
                <a:extLst>
                  <a:ext uri="{0D108BD9-81ED-4DB2-BD59-A6C34878D82A}">
                    <a16:rowId xmlns:a16="http://schemas.microsoft.com/office/drawing/2014/main" val="1009670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50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2DFA61-B50C-4FE2-8D73-0BDD2520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Cinnamon Bidwell, University of Colorado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of 75 High Tolerance Population with DRUID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0A5E2-F7CC-4625-94A4-D59A5181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DBADB2-C515-4E4A-A42E-F212304BF1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00266"/>
            <a:ext cx="6096000" cy="48768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055868-EF08-4D9C-8BC2-FC18AA0E1158}"/>
              </a:ext>
            </a:extLst>
          </p:cNvPr>
          <p:cNvSpPr txBox="1"/>
          <p:nvPr/>
        </p:nvSpPr>
        <p:spPr>
          <a:xfrm>
            <a:off x="152400" y="2001083"/>
            <a:ext cx="213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CannaVan</a:t>
            </a:r>
            <a:r>
              <a:rPr lang="en-US" dirty="0"/>
              <a:t>” used to collect data on frequent (4x per week or more) cannabis users at their homes</a:t>
            </a:r>
          </a:p>
          <a:p>
            <a:endParaRPr lang="en-US" dirty="0"/>
          </a:p>
          <a:p>
            <a:r>
              <a:rPr lang="en-US" dirty="0"/>
              <a:t>Followed 75 participants for one hour after starting to consume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Significant linear and quadradic effects for DRUID impairment scores</a:t>
            </a:r>
          </a:p>
        </p:txBody>
      </p:sp>
    </p:spTree>
    <p:extLst>
      <p:ext uri="{BB962C8B-B14F-4D97-AF65-F5344CB8AC3E}">
        <p14:creationId xmlns:p14="http://schemas.microsoft.com/office/powerpoint/2010/main" val="1941469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35D6-938B-4CBC-A4AD-535A5656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 Police Training Assessment and 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Users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7E29C-4692-457B-8B84-E7383EBE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876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1.  Washington State University Collaboration (3 elements)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Clowers</a:t>
            </a:r>
            <a:r>
              <a:rPr lang="en-US" b="1" dirty="0">
                <a:solidFill>
                  <a:srgbClr val="FF0000"/>
                </a:solidFill>
              </a:rPr>
              <a:t> and Lovrich </a:t>
            </a:r>
            <a:r>
              <a:rPr lang="en-US" dirty="0"/>
              <a:t>studies on detection of acute recent THC exposure (DSHS-funded – involved use of Ion Mobility Spectrometry to test breath &amp; oral fluids).</a:t>
            </a:r>
          </a:p>
          <a:p>
            <a:pPr lvl="1">
              <a:buNone/>
            </a:pPr>
            <a:r>
              <a:rPr lang="en-US" dirty="0"/>
              <a:t>     WTSC-funded study with 50 subjects, 3 Pullman PD ADIRE-trained officers, and 3 sets of subjects: 20 occasional and 20 chronic users; 10 “confederates” [never used].  </a:t>
            </a:r>
            <a:r>
              <a:rPr lang="en-US" b="1" dirty="0">
                <a:solidFill>
                  <a:srgbClr val="FF0000"/>
                </a:solidFill>
              </a:rPr>
              <a:t>RESULTS:</a:t>
            </a:r>
            <a:r>
              <a:rPr lang="en-US" dirty="0"/>
              <a:t>  Enhanced ARIDE assessments of occasional users had few false negatives; with chronic users, however, high rate of false negatives; with older confederates, a high rate of false positives – none were impaired.  Officers’ interest in using DRUID </a:t>
            </a:r>
            <a:r>
              <a:rPr lang="en-US" b="1" i="1" dirty="0">
                <a:solidFill>
                  <a:srgbClr val="C00000"/>
                </a:solidFill>
              </a:rPr>
              <a:t>very high</a:t>
            </a:r>
            <a:r>
              <a:rPr lang="en-US" dirty="0"/>
              <a:t>. [Data:  blood, oral fluids &amp; SFST data]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Three-year </a:t>
            </a:r>
            <a:r>
              <a:rPr lang="en-US" b="1" i="1" dirty="0">
                <a:solidFill>
                  <a:srgbClr val="FF0000"/>
                </a:solidFill>
              </a:rPr>
              <a:t>National Institute of Justice </a:t>
            </a:r>
            <a:r>
              <a:rPr lang="en-US" b="1" dirty="0">
                <a:solidFill>
                  <a:srgbClr val="FF0000"/>
                </a:solidFill>
              </a:rPr>
              <a:t>grant </a:t>
            </a:r>
            <a:r>
              <a:rPr lang="en-US" dirty="0"/>
              <a:t>to study the impact of legalization of marijuana on crime and policing [$1 million]; one focus, DUI and DRE/ARIDE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Observation and data collection in “green labs” </a:t>
            </a:r>
            <a:r>
              <a:rPr lang="en-US" dirty="0"/>
              <a:t>for police training on cannabis impairment detection [Washington Traffic Safety Commission and Washington State Parks agency support – volunteers provided by The Cannabis Alliance]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D8D8F-15DC-4FDD-9595-1AF3F432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08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35D6-938B-4CBC-A4AD-535A5656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 Police Training Assessment and Daily Users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7E29C-4692-457B-8B84-E7383EBE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48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2. </a:t>
            </a:r>
            <a:r>
              <a:rPr lang="en-US" b="1" dirty="0">
                <a:solidFill>
                  <a:srgbClr val="00B050"/>
                </a:solidFill>
              </a:rPr>
              <a:t>39 Daily cannabis users were recruited by the AIMS Institute (</a:t>
            </a:r>
            <a:r>
              <a:rPr lang="en-US" sz="2600" b="1" dirty="0">
                <a:solidFill>
                  <a:srgbClr val="00B050"/>
                </a:solidFill>
              </a:rPr>
              <a:t>Seattle cannabis-prescribing medical practice</a:t>
            </a:r>
            <a:r>
              <a:rPr lang="en-US" b="1" dirty="0">
                <a:solidFill>
                  <a:srgbClr val="00B050"/>
                </a:solidFill>
              </a:rPr>
              <a:t>) and </a:t>
            </a:r>
            <a:r>
              <a:rPr lang="en-US" b="1" i="1" dirty="0">
                <a:solidFill>
                  <a:srgbClr val="00B050"/>
                </a:solidFill>
              </a:rPr>
              <a:t>The Cannabis Alliance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3000" b="1" dirty="0">
                <a:solidFill>
                  <a:srgbClr val="00B050"/>
                </a:solidFill>
              </a:rPr>
              <a:t>(largest association of Washington licensed growers/processors)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0070C0"/>
                </a:solidFill>
              </a:rPr>
              <a:t>SETTING:  </a:t>
            </a:r>
            <a:r>
              <a:rPr lang="en-US" dirty="0"/>
              <a:t>Subjects consumed in usual manner (e.g., smoke flower in joint, smoke cannabis material in water pipe, </a:t>
            </a:r>
            <a:r>
              <a:rPr lang="en-US" dirty="0" err="1"/>
              <a:t>vape</a:t>
            </a:r>
            <a:r>
              <a:rPr lang="en-US" dirty="0"/>
              <a:t>) what is for them a </a:t>
            </a:r>
            <a:r>
              <a:rPr lang="en-US" i="1" dirty="0">
                <a:solidFill>
                  <a:srgbClr val="FF0000"/>
                </a:solidFill>
              </a:rPr>
              <a:t>typical</a:t>
            </a:r>
            <a:r>
              <a:rPr lang="en-US" dirty="0"/>
              <a:t> amount of high-potency cannabis used for treatment of conditions and/or recreational high.</a:t>
            </a:r>
          </a:p>
          <a:p>
            <a:pPr>
              <a:buNone/>
            </a:pPr>
            <a:r>
              <a:rPr lang="en-US" dirty="0"/>
              <a:t>    Researchers observed behavior, interviewed subjects, and tested (blood pressure, heart rate and DRUID) for 2½ hours, using DRUID® every 30 min.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D8D8F-15DC-4FDD-9595-1AF3F432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08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48CA-FA84-47A0-A9AE-EC599CD2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 Frequent Users Study Results:  After 90 Minutes Chronic Users are Nearly Back to Baselin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786C2-77F0-422F-9D09-1318C7BD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5AB31-5706-4EAC-8777-ADAFA43080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1399143"/>
            <a:ext cx="5943600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3B47A1-17CA-424B-A8E1-57D86A9E0EF7}"/>
              </a:ext>
            </a:extLst>
          </p:cNvPr>
          <p:cNvSpPr txBox="1"/>
          <p:nvPr/>
        </p:nvSpPr>
        <p:spPr>
          <a:xfrm>
            <a:off x="609600" y="1600200"/>
            <a:ext cx="190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39 Daily cannabis users recruited by Cannabis Alliance and medical cannabis office</a:t>
            </a:r>
          </a:p>
          <a:p>
            <a:endParaRPr lang="en-US" dirty="0"/>
          </a:p>
          <a:p>
            <a:r>
              <a:rPr lang="en-US" dirty="0"/>
              <a:t>Vaped or smoked 1 gm “green crack” or similar high-THC cannabis</a:t>
            </a:r>
          </a:p>
          <a:p>
            <a:endParaRPr lang="en-US" dirty="0"/>
          </a:p>
          <a:p>
            <a:r>
              <a:rPr lang="en-US" dirty="0"/>
              <a:t>Collected DRUID data for 2 1/2 hours after starting to consume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8782B4-1F8A-4A6D-B28A-D17BD985F0C7}"/>
              </a:ext>
            </a:extLst>
          </p:cNvPr>
          <p:cNvSpPr/>
          <p:nvPr/>
        </p:nvSpPr>
        <p:spPr>
          <a:xfrm>
            <a:off x="4191000" y="5410200"/>
            <a:ext cx="456583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0            0:30      1:00         1:30        2:00       2:30</a:t>
            </a:r>
          </a:p>
        </p:txBody>
      </p:sp>
    </p:spTree>
    <p:extLst>
      <p:ext uri="{BB962C8B-B14F-4D97-AF65-F5344CB8AC3E}">
        <p14:creationId xmlns:p14="http://schemas.microsoft.com/office/powerpoint/2010/main" val="404674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SBIR Phase I Results; Phase II Decision Pending on $1.7 million award made in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399"/>
            <a:ext cx="11734800" cy="49668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     Drug-i</a:t>
            </a:r>
            <a:r>
              <a:rPr lang="en-US" dirty="0">
                <a:solidFill>
                  <a:srgbClr val="FF0000"/>
                </a:solidFill>
              </a:rPr>
              <a:t>mpaired performance of complex tasks risks is </a:t>
            </a:r>
            <a:r>
              <a:rPr lang="en-US" b="1" dirty="0">
                <a:solidFill>
                  <a:srgbClr val="FF0000"/>
                </a:solidFill>
              </a:rPr>
              <a:t>well documented</a:t>
            </a:r>
          </a:p>
          <a:p>
            <a:pPr marL="0" indent="0">
              <a:buNone/>
            </a:pPr>
            <a:r>
              <a:rPr lang="en-US" u="sng" dirty="0"/>
              <a:t>Alcohol Impairment</a:t>
            </a:r>
          </a:p>
          <a:p>
            <a:pPr indent="-173038"/>
            <a:r>
              <a:rPr lang="en-US" sz="2400" dirty="0"/>
              <a:t>Largest effect sizes for impaired balance (eyes open), slower reaction time with divided-attention, and psychomotor vigilance tasks (</a:t>
            </a:r>
            <a:r>
              <a:rPr lang="en-US" sz="2400" dirty="0" err="1"/>
              <a:t>Jongen</a:t>
            </a:r>
            <a:r>
              <a:rPr lang="en-US" sz="2400" dirty="0"/>
              <a:t> et al., 2014)</a:t>
            </a:r>
          </a:p>
          <a:p>
            <a:pPr indent="-173038"/>
            <a:r>
              <a:rPr lang="en-US" sz="2400" dirty="0"/>
              <a:t>Poorer stability and balance, a key element of Standardized Field Sobriety Test [SFST] (Downey et al., 2016)</a:t>
            </a:r>
          </a:p>
          <a:p>
            <a:pPr marL="0" indent="0">
              <a:buNone/>
            </a:pPr>
            <a:r>
              <a:rPr lang="en-US" u="sng" dirty="0"/>
              <a:t>Cannabis Impairment (less research, but sufficient to establish risk)</a:t>
            </a:r>
          </a:p>
          <a:p>
            <a:pPr indent="-173038"/>
            <a:r>
              <a:rPr lang="en-US" sz="2400" dirty="0"/>
              <a:t>Impaired balance (</a:t>
            </a:r>
            <a:r>
              <a:rPr lang="en-US" sz="2400" dirty="0" err="1"/>
              <a:t>Bondallaz</a:t>
            </a:r>
            <a:r>
              <a:rPr lang="en-US" sz="2400" dirty="0"/>
              <a:t> et al., 2016) </a:t>
            </a:r>
          </a:p>
          <a:p>
            <a:pPr indent="-173038"/>
            <a:r>
              <a:rPr lang="en-US" sz="2400" dirty="0"/>
              <a:t>Slower reaction time (</a:t>
            </a:r>
            <a:r>
              <a:rPr lang="en-US" sz="2400" dirty="0" err="1"/>
              <a:t>Hunault</a:t>
            </a:r>
            <a:r>
              <a:rPr lang="en-US" sz="2400" dirty="0"/>
              <a:t> et al., 2009; </a:t>
            </a:r>
            <a:r>
              <a:rPr lang="en-US" sz="2400" dirty="0" err="1"/>
              <a:t>Lenne</a:t>
            </a:r>
            <a:r>
              <a:rPr lang="en-US" sz="2400" dirty="0"/>
              <a:t> et al., 2010; </a:t>
            </a:r>
            <a:r>
              <a:rPr lang="en-US" sz="2400" dirty="0" err="1"/>
              <a:t>Heustis</a:t>
            </a:r>
            <a:r>
              <a:rPr lang="en-US" sz="2400" dirty="0"/>
              <a:t>, 2016 )</a:t>
            </a:r>
          </a:p>
          <a:p>
            <a:pPr indent="-173038"/>
            <a:r>
              <a:rPr lang="en-US" sz="2400" dirty="0"/>
              <a:t>Poorer coordination (</a:t>
            </a:r>
            <a:r>
              <a:rPr lang="en-US" sz="2400" dirty="0" err="1"/>
              <a:t>Heustis</a:t>
            </a:r>
            <a:r>
              <a:rPr lang="en-US" sz="2400" dirty="0"/>
              <a:t>, 2016)</a:t>
            </a:r>
          </a:p>
          <a:p>
            <a:pPr indent="-173038"/>
            <a:r>
              <a:rPr lang="en-US" sz="2400" dirty="0"/>
              <a:t>Worsened performance on divided-attention tasks (Anderson et al., 2010)</a:t>
            </a:r>
          </a:p>
          <a:p>
            <a:pPr indent="-173038"/>
            <a:r>
              <a:rPr lang="en-US" sz="2400" dirty="0"/>
              <a:t>Reduced attention to motor stimuli (</a:t>
            </a:r>
            <a:r>
              <a:rPr lang="en-US" sz="2400" dirty="0" err="1"/>
              <a:t>Mikulskaya</a:t>
            </a:r>
            <a:r>
              <a:rPr lang="en-US" sz="2400" dirty="0"/>
              <a:t> &amp; Martin, 2018) </a:t>
            </a:r>
          </a:p>
          <a:p>
            <a:pPr indent="-173038"/>
            <a:r>
              <a:rPr lang="en-US" sz="2400" dirty="0"/>
              <a:t>Impaired hand-eye coordination (Moskowitz, 1985) 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81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014A890-C14E-4ADB-9B05-850D1B63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SUMMARY:</a:t>
            </a:r>
            <a:br>
              <a:rPr lang="en-US" dirty="0"/>
            </a:br>
            <a:r>
              <a:rPr lang="en-US" dirty="0"/>
              <a:t>Mean DRUID® Scores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79EFC-9683-4D8C-BDC6-289CA00B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18B35-F6D8-406B-AC86-4B7ACE7AF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51"/>
          <a:stretch/>
        </p:blipFill>
        <p:spPr bwMode="auto">
          <a:xfrm>
            <a:off x="2971800" y="0"/>
            <a:ext cx="6858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C14E47-CED2-46FD-87A0-D1FC7D46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6"/>
          <a:stretch/>
        </p:blipFill>
        <p:spPr bwMode="auto">
          <a:xfrm>
            <a:off x="3657600" y="-1"/>
            <a:ext cx="94654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3B11CE-35F5-4A31-A405-03D512D78348}"/>
              </a:ext>
            </a:extLst>
          </p:cNvPr>
          <p:cNvSpPr txBox="1"/>
          <p:nvPr/>
        </p:nvSpPr>
        <p:spPr>
          <a:xfrm>
            <a:off x="228600" y="1905000"/>
            <a:ext cx="247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Richman &amp; May </a:t>
            </a:r>
            <a:r>
              <a:rPr lang="en-US" dirty="0"/>
              <a:t>(2019)      	BAC &gt; .08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8D47BE-FC5D-4450-B001-BDA9CAA290BB}"/>
              </a:ext>
            </a:extLst>
          </p:cNvPr>
          <p:cNvCxnSpPr>
            <a:cxnSpLocks/>
          </p:cNvCxnSpPr>
          <p:nvPr/>
        </p:nvCxnSpPr>
        <p:spPr>
          <a:xfrm>
            <a:off x="2362200" y="23622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A289811-EAC5-4830-86F9-505EEE7376F9}"/>
              </a:ext>
            </a:extLst>
          </p:cNvPr>
          <p:cNvSpPr txBox="1"/>
          <p:nvPr/>
        </p:nvSpPr>
        <p:spPr>
          <a:xfrm>
            <a:off x="7122988" y="2763821"/>
            <a:ext cx="430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Bidwell</a:t>
            </a:r>
            <a:r>
              <a:rPr lang="en-US" dirty="0"/>
              <a:t>—(CO) frequent cannabis users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19BB3F-6757-4F73-A746-E7CFBE91D28D}"/>
              </a:ext>
            </a:extLst>
          </p:cNvPr>
          <p:cNvSpPr txBox="1"/>
          <p:nvPr/>
        </p:nvSpPr>
        <p:spPr>
          <a:xfrm>
            <a:off x="7122988" y="2539937"/>
            <a:ext cx="41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Milburn</a:t>
            </a:r>
            <a:r>
              <a:rPr lang="en-US" dirty="0"/>
              <a:t>—(WA) frequent cannabis users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379789-1C85-4086-BD4C-9A5BD4547649}"/>
              </a:ext>
            </a:extLst>
          </p:cNvPr>
          <p:cNvCxnSpPr>
            <a:cxnSpLocks/>
          </p:cNvCxnSpPr>
          <p:nvPr/>
        </p:nvCxnSpPr>
        <p:spPr>
          <a:xfrm flipH="1">
            <a:off x="4604148" y="2813597"/>
            <a:ext cx="2545952" cy="20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25DE8B-D4D1-4491-BA91-2E6ED10DEF5E}"/>
              </a:ext>
            </a:extLst>
          </p:cNvPr>
          <p:cNvCxnSpPr>
            <a:cxnSpLocks/>
          </p:cNvCxnSpPr>
          <p:nvPr/>
        </p:nvCxnSpPr>
        <p:spPr>
          <a:xfrm flipH="1">
            <a:off x="4604148" y="2362200"/>
            <a:ext cx="2545952" cy="20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83C4F61-F490-4D0B-96A6-67DF4CCC863C}"/>
              </a:ext>
            </a:extLst>
          </p:cNvPr>
          <p:cNvSpPr txBox="1"/>
          <p:nvPr/>
        </p:nvSpPr>
        <p:spPr>
          <a:xfrm>
            <a:off x="7226300" y="2156936"/>
            <a:ext cx="3933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Vandrey</a:t>
            </a:r>
            <a:r>
              <a:rPr lang="en-US" dirty="0"/>
              <a:t>—20mg THC light cannabis uses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634164-8128-491D-9F5E-BB285199A70E}"/>
              </a:ext>
            </a:extLst>
          </p:cNvPr>
          <p:cNvCxnSpPr>
            <a:cxnSpLocks/>
          </p:cNvCxnSpPr>
          <p:nvPr/>
        </p:nvCxnSpPr>
        <p:spPr>
          <a:xfrm flipH="1">
            <a:off x="4604148" y="3276600"/>
            <a:ext cx="2545952" cy="20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89F8A6E-7ED2-48DE-9428-77DF151A5DE2}"/>
              </a:ext>
            </a:extLst>
          </p:cNvPr>
          <p:cNvSpPr txBox="1"/>
          <p:nvPr/>
        </p:nvSpPr>
        <p:spPr>
          <a:xfrm>
            <a:off x="7122988" y="3101498"/>
            <a:ext cx="386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Vandrey</a:t>
            </a:r>
            <a:r>
              <a:rPr lang="en-US" dirty="0"/>
              <a:t>—5 mg THC light cannabis uses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675A43-9F32-4978-A2A3-258DE1E8F078}"/>
              </a:ext>
            </a:extLst>
          </p:cNvPr>
          <p:cNvCxnSpPr>
            <a:cxnSpLocks/>
          </p:cNvCxnSpPr>
          <p:nvPr/>
        </p:nvCxnSpPr>
        <p:spPr>
          <a:xfrm>
            <a:off x="2362200" y="3261064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A07188-D9E1-400F-8B75-6CE9415AE189}"/>
              </a:ext>
            </a:extLst>
          </p:cNvPr>
          <p:cNvSpPr txBox="1"/>
          <p:nvPr/>
        </p:nvSpPr>
        <p:spPr>
          <a:xfrm>
            <a:off x="684138" y="3047233"/>
            <a:ext cx="1860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Milburn/Bidwell </a:t>
            </a:r>
            <a:r>
              <a:rPr lang="en-US" dirty="0"/>
              <a:t>frequent users  after 1 hour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990B5C-F62B-49A5-8FD6-2159AD705004}"/>
              </a:ext>
            </a:extLst>
          </p:cNvPr>
          <p:cNvCxnSpPr>
            <a:cxnSpLocks/>
          </p:cNvCxnSpPr>
          <p:nvPr/>
        </p:nvCxnSpPr>
        <p:spPr>
          <a:xfrm flipH="1">
            <a:off x="4604148" y="3615290"/>
            <a:ext cx="5774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2AA5CFB-4DE6-4A77-B92E-DD2E556E34BB}"/>
              </a:ext>
            </a:extLst>
          </p:cNvPr>
          <p:cNvSpPr txBox="1"/>
          <p:nvPr/>
        </p:nvSpPr>
        <p:spPr>
          <a:xfrm>
            <a:off x="5181600" y="3413933"/>
            <a:ext cx="204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Milburn </a:t>
            </a:r>
            <a:r>
              <a:rPr lang="en-US" dirty="0"/>
              <a:t>frequent users after 2 1/2 hours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A1D73FD-2A0A-4157-9C8F-DE051AD7A6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3690" y="5410200"/>
            <a:ext cx="1314450" cy="6667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E5231A4-3CA7-41F1-847A-B9D41FE5A3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5477" y="-3"/>
            <a:ext cx="1632663" cy="6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97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DRUID® is becoming the Gold Standard for 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Impairment Evaluation in Neuroscience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05000"/>
            <a:ext cx="10134600" cy="422921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tool for neuroscience researchers to map CB1 receptor activity, or document cognitive or psycho-motor impairment from other sources; currently being used by researchers at major universities across the U.S.: </a:t>
            </a:r>
          </a:p>
          <a:p>
            <a:pPr marL="1371600"/>
            <a:r>
              <a:rPr lang="en-US" b="1" i="1" dirty="0">
                <a:solidFill>
                  <a:srgbClr val="FF0000"/>
                </a:solidFill>
              </a:rPr>
              <a:t>Johns Hopkins University</a:t>
            </a:r>
          </a:p>
          <a:p>
            <a:pPr marL="1371600"/>
            <a:r>
              <a:rPr lang="en-US" b="1" i="1" dirty="0">
                <a:solidFill>
                  <a:srgbClr val="FF0000"/>
                </a:solidFill>
              </a:rPr>
              <a:t>Brown University </a:t>
            </a:r>
          </a:p>
          <a:p>
            <a:pPr marL="1371600"/>
            <a:r>
              <a:rPr lang="en-US" b="1" i="1" dirty="0">
                <a:solidFill>
                  <a:srgbClr val="FF0000"/>
                </a:solidFill>
              </a:rPr>
              <a:t>Yale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University</a:t>
            </a:r>
          </a:p>
          <a:p>
            <a:pPr marL="1371600"/>
            <a:r>
              <a:rPr lang="en-US" b="1" i="1" dirty="0">
                <a:solidFill>
                  <a:srgbClr val="FF0000"/>
                </a:solidFill>
              </a:rPr>
              <a:t>University of Colorado at Boulder</a:t>
            </a:r>
            <a:endParaRPr lang="en-US" b="1" i="1" dirty="0"/>
          </a:p>
          <a:p>
            <a:pPr marL="1371600"/>
            <a:r>
              <a:rPr lang="en-US" b="1" i="1" dirty="0">
                <a:solidFill>
                  <a:srgbClr val="FF0000"/>
                </a:solidFill>
              </a:rPr>
              <a:t>University of Kentucky</a:t>
            </a:r>
          </a:p>
          <a:p>
            <a:pPr marL="1371600"/>
            <a:r>
              <a:rPr lang="en-US" b="1" i="1" dirty="0">
                <a:solidFill>
                  <a:srgbClr val="FF0000"/>
                </a:solidFill>
              </a:rPr>
              <a:t>Washington State University and University of Washington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26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Conclusion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DRUID®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Provides a tool to assess impairment from a variety of causes</a:t>
            </a:r>
          </a:p>
          <a:p>
            <a:r>
              <a:rPr lang="en-US" dirty="0"/>
              <a:t>Has multiple applications in</a:t>
            </a:r>
          </a:p>
          <a:p>
            <a:pPr lvl="1"/>
            <a:r>
              <a:rPr lang="en-US" dirty="0"/>
              <a:t>Industrial /Manufacturing/Construction </a:t>
            </a:r>
            <a:r>
              <a:rPr lang="en-US" b="1" dirty="0">
                <a:solidFill>
                  <a:srgbClr val="0070C0"/>
                </a:solidFill>
              </a:rPr>
              <a:t>workplace safety</a:t>
            </a:r>
          </a:p>
          <a:p>
            <a:pPr lvl="1"/>
            <a:r>
              <a:rPr lang="en-US" dirty="0"/>
              <a:t>Transportation and fleet operations </a:t>
            </a:r>
            <a:r>
              <a:rPr lang="en-US" b="1" dirty="0">
                <a:solidFill>
                  <a:srgbClr val="0070C0"/>
                </a:solidFill>
              </a:rPr>
              <a:t>remote vehicle operation safety</a:t>
            </a:r>
          </a:p>
          <a:p>
            <a:pPr lvl="1"/>
            <a:r>
              <a:rPr lang="en-US" dirty="0"/>
              <a:t>Military training limits/fitness for duty and </a:t>
            </a:r>
            <a:r>
              <a:rPr lang="en-US" b="1" dirty="0">
                <a:solidFill>
                  <a:srgbClr val="0070C0"/>
                </a:solidFill>
              </a:rPr>
              <a:t>drug use monitoring</a:t>
            </a:r>
          </a:p>
          <a:p>
            <a:pPr lvl="1"/>
            <a:r>
              <a:rPr lang="en-US" dirty="0"/>
              <a:t>Doctors prescribing of medications and concussion testing in sports medicine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IN LAW ENFORCEMENT:  Effective enforcement of drug-impaired driving statutes; training of DRE and ARIDE officers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	FEASABILITY OF ENHANCEMENT OF SFST AND ARIDE TRAINING WITH “GREEN LAB” COMPONENT, USING DRUID TO ENSURE THE SAFE PARTICIPATION OF CANNABIS-CONSUMING VOLUNTEERS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77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</a:p>
          <a:p>
            <a:endParaRPr lang="en-US" dirty="0"/>
          </a:p>
          <a:p>
            <a:pPr algn="ctr">
              <a:buNone/>
            </a:pPr>
            <a:r>
              <a:rPr lang="en-US" b="1" dirty="0"/>
              <a:t>Dr. Nicholas Lovrich, Regents Professor Emeritus</a:t>
            </a:r>
          </a:p>
          <a:p>
            <a:pPr algn="ctr">
              <a:buNone/>
            </a:pPr>
            <a:r>
              <a:rPr lang="en-US" dirty="0"/>
              <a:t>School of Politics, Philosophy &amp; Public Affairs</a:t>
            </a:r>
          </a:p>
          <a:p>
            <a:pPr algn="ctr">
              <a:buNone/>
            </a:pPr>
            <a:r>
              <a:rPr lang="en-US" dirty="0"/>
              <a:t>Washington State University </a:t>
            </a:r>
          </a:p>
          <a:p>
            <a:pPr algn="ctr">
              <a:buNone/>
            </a:pPr>
            <a:r>
              <a:rPr lang="en-US" dirty="0">
                <a:hlinkClick r:id="rId2"/>
              </a:rPr>
              <a:t>n.lovrich@wsu.edu</a:t>
            </a:r>
            <a:endParaRPr lang="en-US" dirty="0"/>
          </a:p>
          <a:p>
            <a:pPr algn="ctr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SBIR RFP:  Impairment Assessment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7348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No breathalyzer test equivalent for THC, </a:t>
            </a:r>
            <a:r>
              <a:rPr lang="en-US" b="1" u="sng" dirty="0">
                <a:solidFill>
                  <a:srgbClr val="00B050"/>
                </a:solidFill>
              </a:rPr>
              <a:t>AND</a:t>
            </a:r>
          </a:p>
          <a:p>
            <a:r>
              <a:rPr lang="en-US" u="sng" dirty="0"/>
              <a:t>THC blood levels not predictive of measured impairment</a:t>
            </a:r>
          </a:p>
          <a:p>
            <a:endParaRPr lang="en-US" b="1" i="1" dirty="0"/>
          </a:p>
          <a:p>
            <a:r>
              <a:rPr lang="en-US" b="1" i="1" dirty="0"/>
              <a:t>NHTSA (2016): </a:t>
            </a:r>
            <a:r>
              <a:rPr lang="en-US" dirty="0"/>
              <a:t>“It is difficult to establish a relationship between a person's THC blood or plasma concentration and performance impairing effects” [Problem with blood as ‘gold standard evidence’]</a:t>
            </a:r>
          </a:p>
          <a:p>
            <a:r>
              <a:rPr lang="en-US" b="1" i="1" dirty="0"/>
              <a:t>NHTSA (2017): </a:t>
            </a:r>
            <a:r>
              <a:rPr lang="en-US" dirty="0"/>
              <a:t>Per se blood tests limits for cannabis “are not evidence-based” [Problem with existing DUI laws &amp; per se statutes]</a:t>
            </a:r>
          </a:p>
          <a:p>
            <a:r>
              <a:rPr lang="en-US" b="1" i="1" dirty="0"/>
              <a:t>Congressional Research Service  (2019): </a:t>
            </a:r>
            <a:r>
              <a:rPr lang="en-US" dirty="0"/>
              <a:t>“no reliable test to indicate 			impairment from marijuana”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Logo Full - Black@2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334125"/>
            <a:ext cx="1219200" cy="4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DRUID® Works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066800"/>
            <a:ext cx="89535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Driving impairment literature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en-US" dirty="0"/>
          </a:p>
          <a:p>
            <a:r>
              <a:rPr lang="en-US" dirty="0"/>
              <a:t>Four Tasks (3 Divided Attention), measuring:</a:t>
            </a:r>
          </a:p>
          <a:p>
            <a:pPr lvl="1"/>
            <a:r>
              <a:rPr lang="en-US" sz="2400" dirty="0"/>
              <a:t>Reaction Time</a:t>
            </a:r>
          </a:p>
          <a:p>
            <a:pPr lvl="1"/>
            <a:r>
              <a:rPr lang="en-US" sz="2400" dirty="0"/>
              <a:t>Decision Making</a:t>
            </a:r>
          </a:p>
          <a:p>
            <a:pPr lvl="1"/>
            <a:r>
              <a:rPr lang="en-US" sz="2400" dirty="0"/>
              <a:t>Object Tracking--Hand/Eye Coordination</a:t>
            </a:r>
          </a:p>
          <a:p>
            <a:pPr lvl="1"/>
            <a:r>
              <a:rPr lang="en-US" sz="2400" dirty="0"/>
              <a:t>Time Estimation</a:t>
            </a:r>
          </a:p>
          <a:p>
            <a:pPr lvl="1"/>
            <a:r>
              <a:rPr lang="en-US" sz="2400" dirty="0"/>
              <a:t>Balance</a:t>
            </a:r>
          </a:p>
          <a:p>
            <a:r>
              <a:rPr lang="en-US" dirty="0"/>
              <a:t>DRUID test takes 2 minutes to complete </a:t>
            </a:r>
          </a:p>
          <a:p>
            <a:r>
              <a:rPr lang="en-US" dirty="0"/>
              <a:t>Available for all iOS or Android platforms (phones and tablets)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/>
              <a:t>           Using </a:t>
            </a:r>
            <a:r>
              <a:rPr lang="en-US" b="1" dirty="0" err="1"/>
              <a:t>proprietory</a:t>
            </a:r>
            <a:r>
              <a:rPr lang="en-US" b="1" dirty="0"/>
              <a:t> software, DRUID® uses an evidence-based algorithm that calculates a </a:t>
            </a:r>
            <a:r>
              <a:rPr lang="en-US" b="1" i="1" dirty="0"/>
              <a:t>Total 	Impairment Score</a:t>
            </a:r>
            <a:r>
              <a:rPr lang="en-US" b="1" dirty="0"/>
              <a:t> (varies mostly from 30 to 70)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07DBA-C71A-4A6C-88CB-2679485310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2552" y="533400"/>
            <a:ext cx="2146448" cy="21383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D2A0-CAAD-45CA-9D1A-3DF8C7A6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Task 1</a:t>
            </a:r>
            <a:br>
              <a:rPr lang="en-US" dirty="0"/>
            </a:br>
            <a:r>
              <a:rPr lang="en-US" dirty="0"/>
              <a:t>Decision-making and Reaction Time (DAT)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D473C-A216-4F3F-9A53-9792AC18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4F471A-D541-4F36-8EA9-7C9848030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17638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5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55FE-78B4-49F3-9565-F00BB5D3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Task 2</a:t>
            </a:r>
            <a:br>
              <a:rPr lang="en-US" dirty="0"/>
            </a:br>
            <a:r>
              <a:rPr lang="en-US" dirty="0"/>
              <a:t>Time Estimation and Reaction Time (DAT)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2307-D484-46AD-BA2C-5DBBBE19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4B572-BD95-4CFE-ADC5-0DBEB73BC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6" r="24354"/>
          <a:stretch/>
        </p:blipFill>
        <p:spPr>
          <a:xfrm>
            <a:off x="6629400" y="1474733"/>
            <a:ext cx="3962692" cy="4458029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A387EC3-C094-4794-A9D2-1C8B21BA4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r="18125"/>
          <a:stretch/>
        </p:blipFill>
        <p:spPr>
          <a:xfrm>
            <a:off x="1981200" y="1454425"/>
            <a:ext cx="4279301" cy="4478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2CD27-1BB1-4E1D-AD43-9C9181DDB3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6066639"/>
            <a:ext cx="9715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8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95CC-FCD7-4041-8D11-CEF96E4B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Task 3</a:t>
            </a:r>
            <a:br>
              <a:rPr lang="en-US" dirty="0"/>
            </a:br>
            <a:r>
              <a:rPr lang="en-US" dirty="0"/>
              <a:t>Hand-eye coordination (DAT)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36532-C6B9-47AE-8B47-436E7FCB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08E665-5CE8-4DF2-BBA5-B7DFAE5B8E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47286"/>
            <a:ext cx="7924800" cy="4457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1933EE-4BAB-47B3-9617-D6B62C2CEDC4}"/>
              </a:ext>
            </a:extLst>
          </p:cNvPr>
          <p:cNvSpPr/>
          <p:nvPr/>
        </p:nvSpPr>
        <p:spPr>
          <a:xfrm>
            <a:off x="2209800" y="1647286"/>
            <a:ext cx="25146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Follow the moving white circle and</a:t>
            </a:r>
          </a:p>
        </p:txBody>
      </p:sp>
    </p:spTree>
    <p:extLst>
      <p:ext uri="{BB962C8B-B14F-4D97-AF65-F5344CB8AC3E}">
        <p14:creationId xmlns:p14="http://schemas.microsoft.com/office/powerpoint/2010/main" val="104497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BEDE-1260-4BD9-B1B4-6C2F676F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Task 4</a:t>
            </a:r>
            <a:br>
              <a:rPr lang="en-US" dirty="0"/>
            </a:br>
            <a:r>
              <a:rPr lang="en-US" dirty="0"/>
              <a:t>Balance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FC316-19F7-4DFC-98B2-368C646B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FC9DC-C774-4AE5-92DB-3CAA27D63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7194"/>
            <a:ext cx="785706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3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T Document" ma:contentTypeID="0x010100C95025DAC7DC5B458692865356BDAF0C01003F6203BBCCE62149A971832E6CBB59CD" ma:contentTypeVersion="7" ma:contentTypeDescription="" ma:contentTypeScope="" ma:versionID="58eda55a09e0079d41133df946cc0fdd">
  <xsd:schema xmlns:xsd="http://www.w3.org/2001/XMLSchema" xmlns:xs="http://www.w3.org/2001/XMLSchema" xmlns:p="http://schemas.microsoft.com/office/2006/metadata/properties" xmlns:ns2="76bdb9c2-3652-4bd5-b330-1eb3d8127efd" xmlns:ns3="68277c8b-40b7-4975-9c2b-9735b8d0fd3a" targetNamespace="http://schemas.microsoft.com/office/2006/metadata/properties" ma:root="true" ma:fieldsID="7f3e1a6aa91ebbccf6f75901c16c696b" ns2:_="" ns3:_="">
    <xsd:import namespace="76bdb9c2-3652-4bd5-b330-1eb3d8127efd"/>
    <xsd:import namespace="68277c8b-40b7-4975-9c2b-9735b8d0fd3a"/>
    <xsd:element name="properties">
      <xsd:complexType>
        <xsd:sequence>
          <xsd:element name="documentManagement">
            <xsd:complexType>
              <xsd:all>
                <xsd:element ref="ns2:scGroup" minOccurs="0"/>
                <xsd:element ref="ns2:pdccc231aef342cf8ae39ad99e00fd85" minOccurs="0"/>
                <xsd:element ref="ns2:TaxCatchAll" minOccurs="0"/>
                <xsd:element ref="ns2:TaxCatchAllLabel" minOccurs="0"/>
                <xsd:element ref="ns2:c700ff25e99e4baaab6915db9322d896" minOccurs="0"/>
                <xsd:element ref="ns3:lcDisplayOn" minOccurs="0"/>
                <xsd:element ref="ns2:scRollup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db9c2-3652-4bd5-b330-1eb3d8127efd" elementFormDefault="qualified">
    <xsd:import namespace="http://schemas.microsoft.com/office/2006/documentManagement/types"/>
    <xsd:import namespace="http://schemas.microsoft.com/office/infopath/2007/PartnerControls"/>
    <xsd:element name="scGroup" ma:index="8" nillable="true" ma:displayName="Group By" ma:internalName="scGroup">
      <xsd:simpleType>
        <xsd:restriction base="dms:Text">
          <xsd:maxLength value="255"/>
        </xsd:restriction>
      </xsd:simpleType>
    </xsd:element>
    <xsd:element name="pdccc231aef342cf8ae39ad99e00fd85" ma:index="9" ma:taxonomy="true" ma:internalName="pdccc231aef342cf8ae39ad99e00fd85" ma:taxonomyFieldName="scShowOn" ma:displayName="Show On" ma:default="" ma:fieldId="{9dccc231-aef3-42cf-8ae3-9ad99e00fd85}" ma:taxonomyMulti="true" ma:sspId="d5194381-d5f3-48ad-bfdf-a4e78978e60f" ma:termSetId="60be2733-c40e-4f75-96cc-b67d4d71e19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904c6fb-bdbd-4e89-9e2a-629e119dbe4b}" ma:internalName="TaxCatchAll" ma:showField="CatchAllData" ma:web="76bdb9c2-3652-4bd5-b330-1eb3d8127e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904c6fb-bdbd-4e89-9e2a-629e119dbe4b}" ma:internalName="TaxCatchAllLabel" ma:readOnly="true" ma:showField="CatchAllDataLabel" ma:web="76bdb9c2-3652-4bd5-b330-1eb3d8127e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700ff25e99e4baaab6915db9322d896" ma:index="13" nillable="true" ma:taxonomy="true" ma:internalName="c700ff25e99e4baaab6915db9322d896" ma:taxonomyFieldName="scEntity" ma:displayName="Entity" ma:default="" ma:fieldId="{c700ff25-e99e-4baa-ab69-15db9322d896}" ma:sspId="d5194381-d5f3-48ad-bfdf-a4e78978e60f" ma:termSetId="4d8c84bd-b8bf-48dc-90c3-b4c9c9eff3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cRollupDescription" ma:index="16" nillable="true" ma:displayName="Rollup Description" ma:internalName="scRollup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77c8b-40b7-4975-9c2b-9735b8d0fd3a" elementFormDefault="qualified">
    <xsd:import namespace="http://schemas.microsoft.com/office/2006/documentManagement/types"/>
    <xsd:import namespace="http://schemas.microsoft.com/office/infopath/2007/PartnerControls"/>
    <xsd:element name="lcDisplayOn" ma:index="15" nillable="true" ma:displayName="Display On" ma:list="{37531895-d50e-4f41-9c78-15ded0f6e7b2}" ma:internalName="lcDisplayOn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DisplayOn xmlns="68277c8b-40b7-4975-9c2b-9735b8d0fd3a">
      <Value>26</Value>
    </lcDisplayOn>
    <c700ff25e99e4baaab6915db9322d896 xmlns="76bdb9c2-3652-4bd5-b330-1eb3d8127e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Impaired Driving</TermName>
          <TermId xmlns="http://schemas.microsoft.com/office/infopath/2007/PartnerControls">29e886d1-8142-4310-a6f0-7b74f82038a4</TermId>
        </TermInfo>
      </Terms>
    </c700ff25e99e4baaab6915db9322d896>
    <scGroup xmlns="76bdb9c2-3652-4bd5-b330-1eb3d8127efd" xsi:nil="true"/>
    <TaxCatchAll xmlns="76bdb9c2-3652-4bd5-b330-1eb3d8127efd">
      <Value>41</Value>
      <Value>312</Value>
    </TaxCatchAll>
    <scRollupDescription xmlns="76bdb9c2-3652-4bd5-b330-1eb3d8127efd" xsi:nil="true"/>
    <pdccc231aef342cf8ae39ad99e00fd85 xmlns="76bdb9c2-3652-4bd5-b330-1eb3d8127e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 Public Notice</TermName>
          <TermId xmlns="http://schemas.microsoft.com/office/infopath/2007/PartnerControls">0d8b8bf7-3186-4253-a8c8-f5057fa35a19</TermId>
        </TermInfo>
      </Terms>
    </pdccc231aef342cf8ae39ad99e00fd85>
  </documentManagement>
</p:properties>
</file>

<file path=customXml/itemProps1.xml><?xml version="1.0" encoding="utf-8"?>
<ds:datastoreItem xmlns:ds="http://schemas.openxmlformats.org/officeDocument/2006/customXml" ds:itemID="{6AD6CB64-F234-45EA-A3D5-2ACEE31D4B32}"/>
</file>

<file path=customXml/itemProps2.xml><?xml version="1.0" encoding="utf-8"?>
<ds:datastoreItem xmlns:ds="http://schemas.openxmlformats.org/officeDocument/2006/customXml" ds:itemID="{B71CAF92-2D7A-48EC-8388-34E18E44EAA0}"/>
</file>

<file path=customXml/itemProps3.xml><?xml version="1.0" encoding="utf-8"?>
<ds:datastoreItem xmlns:ds="http://schemas.openxmlformats.org/officeDocument/2006/customXml" ds:itemID="{72F7E693-CF19-40E8-AE1B-22F0D06ECF57}"/>
</file>

<file path=docProps/app.xml><?xml version="1.0" encoding="utf-8"?>
<Properties xmlns="http://schemas.openxmlformats.org/officeDocument/2006/extended-properties" xmlns:vt="http://schemas.openxmlformats.org/officeDocument/2006/docPropsVTypes">
  <TotalTime>13617</TotalTime>
  <Words>2058</Words>
  <Application>Microsoft Office PowerPoint</Application>
  <PresentationFormat>Widescreen</PresentationFormat>
  <Paragraphs>262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Roboto</vt:lpstr>
      <vt:lpstr>Times</vt:lpstr>
      <vt:lpstr>Office Theme</vt:lpstr>
      <vt:lpstr>Testing Cannabis Impairment  with the DRUID® App—Proof of Concept  </vt:lpstr>
      <vt:lpstr>DISCLAIMER</vt:lpstr>
      <vt:lpstr>SBIR Phase I Results; Phase II Decision Pending on $1.7 million award made in 2018</vt:lpstr>
      <vt:lpstr>SBIR RFP:  Impairment Assessment Concerns</vt:lpstr>
      <vt:lpstr>How DRUID® Works </vt:lpstr>
      <vt:lpstr>Task 1 Decision-making and Reaction Time (DAT)</vt:lpstr>
      <vt:lpstr>Task 2 Time Estimation and Reaction Time (DAT)</vt:lpstr>
      <vt:lpstr>Task 3 Hand-eye coordination (DAT)</vt:lpstr>
      <vt:lpstr>Task 4 Balance</vt:lpstr>
      <vt:lpstr>Pre-SBIR Research:  Grant Application Pilot Testing Evidence Collected</vt:lpstr>
      <vt:lpstr>PowerPoint Presentation</vt:lpstr>
      <vt:lpstr>DRUID® Reliability Assessing  Cannabis Impairment</vt:lpstr>
      <vt:lpstr>DRUID® Database Results for  Documenting Cannabis Impairment</vt:lpstr>
      <vt:lpstr>DRUID® Impairment Scores and Blood Alcohol Concentration</vt:lpstr>
      <vt:lpstr>Massachusetts  Regional Municipal Police Academy Data</vt:lpstr>
      <vt:lpstr>DRUID® Alcohol Impairment Results  Massachusetts Regional Municipal Police Academys [Randolph&amp;Plymouth]</vt:lpstr>
      <vt:lpstr>DRUID® and Alcohol Impairment Results</vt:lpstr>
      <vt:lpstr>SBIR Grant—Subaward made to:        Dr. Ryan Vandrey [DEA-licensed researcher]       Division of Behavioral Pharmacology       medical institute       Johns Hopkins University</vt:lpstr>
      <vt:lpstr>SBIR Phase I Vandrey Lab Milestones</vt:lpstr>
      <vt:lpstr>Study Design Overview</vt:lpstr>
      <vt:lpstr>Outcome Measures</vt:lpstr>
      <vt:lpstr>Subjective Drug Effects</vt:lpstr>
      <vt:lpstr>Aim 1:  Stability and Accuracy of DRUID</vt:lpstr>
      <vt:lpstr>DRUID:  Peak Global Impairment Scores Post-Cannabis Administration Showing Dose Sensitivity &amp; Impact of Vaped Intake</vt:lpstr>
      <vt:lpstr>Aim 2:  Establish Efficacy</vt:lpstr>
      <vt:lpstr>Dr. Cinnamon Bidwell, University of Colorado Study of 75 High Tolerance Population with DRUID</vt:lpstr>
      <vt:lpstr>Washington Police Training Assessment and  Daily Users Studies</vt:lpstr>
      <vt:lpstr>Washington Police Training Assessment and Daily Users Studies</vt:lpstr>
      <vt:lpstr>Washington Frequent Users Study Results:  After 90 Minutes Chronic Users are Nearly Back to Baseline </vt:lpstr>
      <vt:lpstr>GRAND SUMMARY: Mean DRUID® Scores</vt:lpstr>
      <vt:lpstr>DRUID® is becoming the Gold Standard for  Impairment Evaluation in Neuroscience</vt:lpstr>
      <vt:lpstr>In Conclusion DRUID®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IDTF Oct 2019 Testing Cannabis Impairement with the DRUID App</dc:title>
  <dc:creator>Michael Milburn</dc:creator>
  <cp:lastModifiedBy>Uddin, Naseer@CHP</cp:lastModifiedBy>
  <cp:revision>489</cp:revision>
  <dcterms:created xsi:type="dcterms:W3CDTF">2017-08-04T19:35:20Z</dcterms:created>
  <dcterms:modified xsi:type="dcterms:W3CDTF">2019-10-16T17:13:32Z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0x010100C95025DAC7DC5B458692865356BDAF0C01003F6203BBCCE62149A971832E6CBB59CD</vt:lpwstr>
  </property>
  <property fmtid="{D5CDD505-2E9C-101B-9397-08002B2CF9AE}" pid="3" name="scEntity">
    <vt:lpwstr>41;#Impaired Driving|29e886d1-8142-4310-a6f0-7b74f82038a4</vt:lpwstr>
  </property>
  <property fmtid="{D5CDD505-2E9C-101B-9397-08002B2CF9AE}" pid="4" name="scShowOn">
    <vt:lpwstr>312;#Final Public Notice|0d8b8bf7-3186-4253-a8c8-f5057fa35a19</vt:lpwstr>
  </property>
</Properties>
</file>